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57" r:id="rId3"/>
    <p:sldId id="269" r:id="rId4"/>
    <p:sldId id="258" r:id="rId5"/>
    <p:sldId id="270" r:id="rId6"/>
    <p:sldId id="271" r:id="rId7"/>
    <p:sldId id="272" r:id="rId8"/>
    <p:sldId id="273" r:id="rId9"/>
    <p:sldId id="263" r:id="rId10"/>
    <p:sldId id="264" r:id="rId11"/>
    <p:sldId id="262" r:id="rId12"/>
    <p:sldId id="265" r:id="rId13"/>
    <p:sldId id="267" r:id="rId14"/>
    <p:sldId id="266" r:id="rId15"/>
    <p:sldId id="274" r:id="rId16"/>
    <p:sldId id="268" r:id="rId17"/>
    <p:sldId id="260" r:id="rId18"/>
    <p:sldId id="275" r:id="rId19"/>
    <p:sldId id="276" r:id="rId20"/>
    <p:sldId id="277" r:id="rId21"/>
    <p:sldId id="278" r:id="rId22"/>
    <p:sldId id="279" r:id="rId23"/>
    <p:sldId id="280" r:id="rId24"/>
    <p:sldId id="261"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US" dirty="0"/>
              <a:t>ANNUAL ZONING DEPARTMENT REVENUE </a:t>
            </a:r>
          </a:p>
        </c:rich>
      </c:tx>
      <c:layout>
        <c:manualLayout>
          <c:xMode val="edge"/>
          <c:yMode val="edge"/>
          <c:x val="0.22595011194951667"/>
          <c:y val="2.9689608006001509E-3"/>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manualLayout>
          <c:layoutTarget val="inner"/>
          <c:xMode val="edge"/>
          <c:yMode val="edge"/>
          <c:x val="0.17235892388451443"/>
          <c:y val="0.19486111111111112"/>
          <c:w val="0.82764107611548554"/>
          <c:h val="0.72088764946048411"/>
        </c:manualLayout>
      </c:layout>
      <c:lineChart>
        <c:grouping val="standard"/>
        <c:varyColors val="0"/>
        <c:ser>
          <c:idx val="0"/>
          <c:order val="0"/>
          <c:tx>
            <c:strRef>
              <c:f>Sheet1!$B$1</c:f>
              <c:strCache>
                <c:ptCount val="1"/>
                <c:pt idx="0">
                  <c:v>Revenue</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"$"#,##0_);[Red]\("$"#,##0\)</c:formatCode>
                <c:ptCount val="5"/>
                <c:pt idx="0">
                  <c:v>193795</c:v>
                </c:pt>
                <c:pt idx="1">
                  <c:v>220526</c:v>
                </c:pt>
                <c:pt idx="2">
                  <c:v>206853</c:v>
                </c:pt>
                <c:pt idx="3">
                  <c:v>330624</c:v>
                </c:pt>
                <c:pt idx="4">
                  <c:v>397033</c:v>
                </c:pt>
              </c:numCache>
            </c:numRef>
          </c:val>
          <c:smooth val="0"/>
          <c:extLst>
            <c:ext xmlns:c16="http://schemas.microsoft.com/office/drawing/2014/chart" uri="{C3380CC4-5D6E-409C-BE32-E72D297353CC}">
              <c16:uniqueId val="{00000000-4EF5-489F-97D2-307B0819A688}"/>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702227823"/>
        <c:axId val="706845823"/>
      </c:lineChart>
      <c:catAx>
        <c:axId val="702227823"/>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06845823"/>
        <c:crosses val="autoZero"/>
        <c:auto val="1"/>
        <c:lblAlgn val="ctr"/>
        <c:lblOffset val="100"/>
        <c:noMultiLvlLbl val="0"/>
      </c:catAx>
      <c:valAx>
        <c:axId val="706845823"/>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02227823"/>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5578B-1715-430B-B73A-5769C1303343}"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940C8-D73E-4D31-A519-53D96B421351}" type="slidenum">
              <a:rPr lang="en-US" smtClean="0"/>
              <a:t>‹#›</a:t>
            </a:fld>
            <a:endParaRPr lang="en-US"/>
          </a:p>
        </p:txBody>
      </p:sp>
    </p:spTree>
    <p:extLst>
      <p:ext uri="{BB962C8B-B14F-4D97-AF65-F5344CB8AC3E}">
        <p14:creationId xmlns:p14="http://schemas.microsoft.com/office/powerpoint/2010/main" val="428065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51CCAC-A1D3-40BD-BB15-5B54833A46A6}" type="slidenum">
              <a:rPr lang="en-US" smtClean="0"/>
              <a:t>15</a:t>
            </a:fld>
            <a:endParaRPr lang="en-US"/>
          </a:p>
        </p:txBody>
      </p:sp>
    </p:spTree>
    <p:extLst>
      <p:ext uri="{BB962C8B-B14F-4D97-AF65-F5344CB8AC3E}">
        <p14:creationId xmlns:p14="http://schemas.microsoft.com/office/powerpoint/2010/main" val="412188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51CCAC-A1D3-40BD-BB15-5B54833A46A6}" type="slidenum">
              <a:rPr lang="en-US" smtClean="0"/>
              <a:t>25</a:t>
            </a:fld>
            <a:endParaRPr lang="en-US"/>
          </a:p>
        </p:txBody>
      </p:sp>
    </p:spTree>
    <p:extLst>
      <p:ext uri="{BB962C8B-B14F-4D97-AF65-F5344CB8AC3E}">
        <p14:creationId xmlns:p14="http://schemas.microsoft.com/office/powerpoint/2010/main" val="1911308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51CCAC-A1D3-40BD-BB15-5B54833A46A6}" type="slidenum">
              <a:rPr lang="en-US" smtClean="0"/>
              <a:t>16</a:t>
            </a:fld>
            <a:endParaRPr lang="en-US"/>
          </a:p>
        </p:txBody>
      </p:sp>
    </p:spTree>
    <p:extLst>
      <p:ext uri="{BB962C8B-B14F-4D97-AF65-F5344CB8AC3E}">
        <p14:creationId xmlns:p14="http://schemas.microsoft.com/office/powerpoint/2010/main" val="419070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51CCAC-A1D3-40BD-BB15-5B54833A46A6}" type="slidenum">
              <a:rPr lang="en-US" smtClean="0"/>
              <a:t>17</a:t>
            </a:fld>
            <a:endParaRPr lang="en-US"/>
          </a:p>
        </p:txBody>
      </p:sp>
    </p:spTree>
    <p:extLst>
      <p:ext uri="{BB962C8B-B14F-4D97-AF65-F5344CB8AC3E}">
        <p14:creationId xmlns:p14="http://schemas.microsoft.com/office/powerpoint/2010/main" val="410452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two features that </a:t>
            </a:r>
            <a:r>
              <a:rPr lang="en-US" dirty="0" err="1"/>
              <a:t>ImageSilo</a:t>
            </a:r>
            <a:r>
              <a:rPr lang="en-US" dirty="0"/>
              <a:t> has over the competition is as follows:</a:t>
            </a:r>
          </a:p>
          <a:p>
            <a:endParaRPr lang="en-US" dirty="0"/>
          </a:p>
          <a:p>
            <a:pPr lvl="0"/>
            <a:r>
              <a:rPr lang="en-US" dirty="0"/>
              <a:t>1) You have unlimited users with the software platform, which gives you the flexibility of adding as many users as your business deems necessary. There are no additional fees associated with adding or subtracting users.</a:t>
            </a:r>
          </a:p>
          <a:p>
            <a:pPr lvl="0"/>
            <a:r>
              <a:rPr lang="en-US" dirty="0"/>
              <a:t>2) Local technical resources for setting up </a:t>
            </a:r>
            <a:r>
              <a:rPr lang="en-US" dirty="0" err="1"/>
              <a:t>ImageSilo</a:t>
            </a:r>
            <a:r>
              <a:rPr lang="en-US" dirty="0"/>
              <a:t> and providing helpdesk support day forward.  </a:t>
            </a:r>
          </a:p>
          <a:p>
            <a:pPr lvl="0"/>
            <a:endParaRPr lang="en-US" dirty="0"/>
          </a:p>
          <a:p>
            <a:r>
              <a:rPr lang="en-US" dirty="0"/>
              <a:t>We have been installing </a:t>
            </a:r>
            <a:r>
              <a:rPr lang="en-US" dirty="0" err="1"/>
              <a:t>ImageSilo</a:t>
            </a:r>
            <a:r>
              <a:rPr lang="en-US" dirty="0"/>
              <a:t> for over 20 yeas and our Solutions Architects are certified with Digitech. VRC is one of the top ten resellers in the country for  =DigiTech.</a:t>
            </a:r>
          </a:p>
          <a:p>
            <a:endParaRPr lang="en-US" dirty="0"/>
          </a:p>
        </p:txBody>
      </p:sp>
      <p:sp>
        <p:nvSpPr>
          <p:cNvPr id="4" name="Slide Number Placeholder 3"/>
          <p:cNvSpPr>
            <a:spLocks noGrp="1"/>
          </p:cNvSpPr>
          <p:nvPr>
            <p:ph type="sldNum" sz="quarter" idx="5"/>
          </p:nvPr>
        </p:nvSpPr>
        <p:spPr/>
        <p:txBody>
          <a:bodyPr/>
          <a:lstStyle/>
          <a:p>
            <a:fld id="{EF51CCAC-A1D3-40BD-BB15-5B54833A46A6}" type="slidenum">
              <a:rPr lang="en-US" smtClean="0"/>
              <a:t>18</a:t>
            </a:fld>
            <a:endParaRPr lang="en-US"/>
          </a:p>
        </p:txBody>
      </p:sp>
    </p:spTree>
    <p:extLst>
      <p:ext uri="{BB962C8B-B14F-4D97-AF65-F5344CB8AC3E}">
        <p14:creationId xmlns:p14="http://schemas.microsoft.com/office/powerpoint/2010/main" val="290575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51CCAC-A1D3-40BD-BB15-5B54833A46A6}" type="slidenum">
              <a:rPr lang="en-US" smtClean="0"/>
              <a:t>19</a:t>
            </a:fld>
            <a:endParaRPr lang="en-US"/>
          </a:p>
        </p:txBody>
      </p:sp>
    </p:spTree>
    <p:extLst>
      <p:ext uri="{BB962C8B-B14F-4D97-AF65-F5344CB8AC3E}">
        <p14:creationId xmlns:p14="http://schemas.microsoft.com/office/powerpoint/2010/main" val="259721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1CCAC-A1D3-40BD-BB15-5B54833A46A6}" type="slidenum">
              <a:rPr lang="en-US" smtClean="0"/>
              <a:t>20</a:t>
            </a:fld>
            <a:endParaRPr lang="en-US"/>
          </a:p>
        </p:txBody>
      </p:sp>
    </p:spTree>
    <p:extLst>
      <p:ext uri="{BB962C8B-B14F-4D97-AF65-F5344CB8AC3E}">
        <p14:creationId xmlns:p14="http://schemas.microsoft.com/office/powerpoint/2010/main" val="113679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51CCAC-A1D3-40BD-BB15-5B54833A46A6}" type="slidenum">
              <a:rPr lang="en-US" smtClean="0"/>
              <a:t>21</a:t>
            </a:fld>
            <a:endParaRPr lang="en-US"/>
          </a:p>
        </p:txBody>
      </p:sp>
    </p:spTree>
    <p:extLst>
      <p:ext uri="{BB962C8B-B14F-4D97-AF65-F5344CB8AC3E}">
        <p14:creationId xmlns:p14="http://schemas.microsoft.com/office/powerpoint/2010/main" val="545394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51CCAC-A1D3-40BD-BB15-5B54833A46A6}" type="slidenum">
              <a:rPr lang="en-US" smtClean="0"/>
              <a:t>22</a:t>
            </a:fld>
            <a:endParaRPr lang="en-US"/>
          </a:p>
        </p:txBody>
      </p:sp>
    </p:spTree>
    <p:extLst>
      <p:ext uri="{BB962C8B-B14F-4D97-AF65-F5344CB8AC3E}">
        <p14:creationId xmlns:p14="http://schemas.microsoft.com/office/powerpoint/2010/main" val="1357958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51CCAC-A1D3-40BD-BB15-5B54833A46A6}" type="slidenum">
              <a:rPr lang="en-US" smtClean="0"/>
              <a:t>24</a:t>
            </a:fld>
            <a:endParaRPr lang="en-US"/>
          </a:p>
        </p:txBody>
      </p:sp>
    </p:spTree>
    <p:extLst>
      <p:ext uri="{BB962C8B-B14F-4D97-AF65-F5344CB8AC3E}">
        <p14:creationId xmlns:p14="http://schemas.microsoft.com/office/powerpoint/2010/main" val="3400860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1/18/2022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2.emf"/><Relationship Id="rId4" Type="http://schemas.openxmlformats.org/officeDocument/2006/relationships/image" Target="../media/image4.jpg"/><Relationship Id="rId9"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3F45-5FDD-41A9-8198-82FCE8846B44}"/>
              </a:ext>
            </a:extLst>
          </p:cNvPr>
          <p:cNvSpPr>
            <a:spLocks noGrp="1"/>
          </p:cNvSpPr>
          <p:nvPr>
            <p:ph type="ctrTitle"/>
          </p:nvPr>
        </p:nvSpPr>
        <p:spPr/>
        <p:txBody>
          <a:bodyPr/>
          <a:lstStyle/>
          <a:p>
            <a:r>
              <a:rPr lang="en-US" dirty="0"/>
              <a:t>2021 Year in Review</a:t>
            </a:r>
          </a:p>
        </p:txBody>
      </p:sp>
      <p:sp>
        <p:nvSpPr>
          <p:cNvPr id="3" name="Subtitle 2">
            <a:extLst>
              <a:ext uri="{FF2B5EF4-FFF2-40B4-BE49-F238E27FC236}">
                <a16:creationId xmlns:a16="http://schemas.microsoft.com/office/drawing/2014/main" id="{B0E23163-078D-46FE-B59A-987F1C701353}"/>
              </a:ext>
            </a:extLst>
          </p:cNvPr>
          <p:cNvSpPr>
            <a:spLocks noGrp="1"/>
          </p:cNvSpPr>
          <p:nvPr>
            <p:ph type="subTitle" idx="1"/>
          </p:nvPr>
        </p:nvSpPr>
        <p:spPr/>
        <p:txBody>
          <a:bodyPr/>
          <a:lstStyle/>
          <a:p>
            <a:r>
              <a:rPr lang="en-US" dirty="0"/>
              <a:t>Liberty Township, Delaware County</a:t>
            </a:r>
          </a:p>
        </p:txBody>
      </p:sp>
    </p:spTree>
    <p:extLst>
      <p:ext uri="{BB962C8B-B14F-4D97-AF65-F5344CB8AC3E}">
        <p14:creationId xmlns:p14="http://schemas.microsoft.com/office/powerpoint/2010/main" val="3285901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3DC5F3E-CB72-42B4-805E-0D97FA5025F7}"/>
              </a:ext>
            </a:extLst>
          </p:cNvPr>
          <p:cNvSpPr txBox="1"/>
          <p:nvPr/>
        </p:nvSpPr>
        <p:spPr>
          <a:xfrm>
            <a:off x="3978320" y="717070"/>
            <a:ext cx="2148730" cy="1260344"/>
          </a:xfrm>
          <a:prstGeom prst="rect">
            <a:avLst/>
          </a:prstGeom>
          <a:solidFill>
            <a:schemeClr val="accent6">
              <a:lumMod val="60000"/>
              <a:lumOff val="40000"/>
            </a:schemeClr>
          </a:solid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9E4B8B97-70A0-4005-A295-36BF61D2E73E}"/>
              </a:ext>
            </a:extLst>
          </p:cNvPr>
          <p:cNvPicPr>
            <a:picLocks noChangeAspect="1"/>
          </p:cNvPicPr>
          <p:nvPr/>
        </p:nvPicPr>
        <p:blipFill>
          <a:blip r:embed="rId3"/>
          <a:stretch>
            <a:fillRect/>
          </a:stretch>
        </p:blipFill>
        <p:spPr>
          <a:xfrm>
            <a:off x="6897946" y="4172033"/>
            <a:ext cx="2688013" cy="599851"/>
          </a:xfrm>
          <a:prstGeom prst="rect">
            <a:avLst/>
          </a:prstGeom>
        </p:spPr>
      </p:pic>
      <p:pic>
        <p:nvPicPr>
          <p:cNvPr id="19" name="Picture 18">
            <a:extLst>
              <a:ext uri="{FF2B5EF4-FFF2-40B4-BE49-F238E27FC236}">
                <a16:creationId xmlns:a16="http://schemas.microsoft.com/office/drawing/2014/main" id="{29EE17B9-567A-4E9F-8D80-876A0E81365E}"/>
              </a:ext>
            </a:extLst>
          </p:cNvPr>
          <p:cNvPicPr>
            <a:picLocks noChangeAspect="1"/>
          </p:cNvPicPr>
          <p:nvPr/>
        </p:nvPicPr>
        <p:blipFill>
          <a:blip r:embed="rId4"/>
          <a:stretch>
            <a:fillRect/>
          </a:stretch>
        </p:blipFill>
        <p:spPr>
          <a:xfrm>
            <a:off x="5075085" y="2874823"/>
            <a:ext cx="2385738" cy="1095565"/>
          </a:xfrm>
          <a:prstGeom prst="rect">
            <a:avLst/>
          </a:prstGeom>
        </p:spPr>
      </p:pic>
      <p:pic>
        <p:nvPicPr>
          <p:cNvPr id="22" name="Picture 21">
            <a:extLst>
              <a:ext uri="{FF2B5EF4-FFF2-40B4-BE49-F238E27FC236}">
                <a16:creationId xmlns:a16="http://schemas.microsoft.com/office/drawing/2014/main" id="{62D8B7D6-BFC6-4AA5-8B42-4F5BAAC5DC71}"/>
              </a:ext>
            </a:extLst>
          </p:cNvPr>
          <p:cNvPicPr>
            <a:picLocks noChangeAspect="1"/>
          </p:cNvPicPr>
          <p:nvPr/>
        </p:nvPicPr>
        <p:blipFill>
          <a:blip r:embed="rId5"/>
          <a:stretch>
            <a:fillRect/>
          </a:stretch>
        </p:blipFill>
        <p:spPr>
          <a:xfrm>
            <a:off x="3353642" y="5166248"/>
            <a:ext cx="2031162" cy="1249074"/>
          </a:xfrm>
          <a:prstGeom prst="rect">
            <a:avLst/>
          </a:prstGeom>
        </p:spPr>
      </p:pic>
      <p:pic>
        <p:nvPicPr>
          <p:cNvPr id="6" name="Content Placeholder 5">
            <a:extLst>
              <a:ext uri="{FF2B5EF4-FFF2-40B4-BE49-F238E27FC236}">
                <a16:creationId xmlns:a16="http://schemas.microsoft.com/office/drawing/2014/main" id="{35EB9DBB-C69C-430B-9E54-079AA57B3419}"/>
              </a:ext>
            </a:extLst>
          </p:cNvPr>
          <p:cNvPicPr>
            <a:picLocks noGrp="1" noChangeAspect="1"/>
          </p:cNvPicPr>
          <p:nvPr>
            <p:ph idx="1"/>
          </p:nvPr>
        </p:nvPicPr>
        <p:blipFill>
          <a:blip r:embed="rId6"/>
          <a:stretch>
            <a:fillRect/>
          </a:stretch>
        </p:blipFill>
        <p:spPr>
          <a:xfrm>
            <a:off x="974044" y="732574"/>
            <a:ext cx="2730722" cy="2144420"/>
          </a:xfrm>
        </p:spPr>
      </p:pic>
      <p:pic>
        <p:nvPicPr>
          <p:cNvPr id="8" name="Picture 7">
            <a:extLst>
              <a:ext uri="{FF2B5EF4-FFF2-40B4-BE49-F238E27FC236}">
                <a16:creationId xmlns:a16="http://schemas.microsoft.com/office/drawing/2014/main" id="{0A6EEF81-CEA4-4939-A1B8-DA6227B2211A}"/>
              </a:ext>
            </a:extLst>
          </p:cNvPr>
          <p:cNvPicPr>
            <a:picLocks noChangeAspect="1"/>
          </p:cNvPicPr>
          <p:nvPr/>
        </p:nvPicPr>
        <p:blipFill>
          <a:blip r:embed="rId7"/>
          <a:stretch>
            <a:fillRect/>
          </a:stretch>
        </p:blipFill>
        <p:spPr>
          <a:xfrm>
            <a:off x="4105646" y="747088"/>
            <a:ext cx="2159143" cy="1546137"/>
          </a:xfrm>
          <a:prstGeom prst="rect">
            <a:avLst/>
          </a:prstGeom>
        </p:spPr>
      </p:pic>
      <p:pic>
        <p:nvPicPr>
          <p:cNvPr id="16" name="Picture 15">
            <a:extLst>
              <a:ext uri="{FF2B5EF4-FFF2-40B4-BE49-F238E27FC236}">
                <a16:creationId xmlns:a16="http://schemas.microsoft.com/office/drawing/2014/main" id="{533A2E32-D79A-49C7-B6DB-CB883CAE3A26}"/>
              </a:ext>
            </a:extLst>
          </p:cNvPr>
          <p:cNvPicPr>
            <a:picLocks noChangeAspect="1"/>
          </p:cNvPicPr>
          <p:nvPr/>
        </p:nvPicPr>
        <p:blipFill>
          <a:blip r:embed="rId8"/>
          <a:stretch>
            <a:fillRect/>
          </a:stretch>
        </p:blipFill>
        <p:spPr>
          <a:xfrm>
            <a:off x="6775168" y="1033495"/>
            <a:ext cx="2701916" cy="1519828"/>
          </a:xfrm>
          <a:prstGeom prst="rect">
            <a:avLst/>
          </a:prstGeom>
        </p:spPr>
      </p:pic>
      <p:graphicFrame>
        <p:nvGraphicFramePr>
          <p:cNvPr id="18" name="Object 17">
            <a:extLst>
              <a:ext uri="{FF2B5EF4-FFF2-40B4-BE49-F238E27FC236}">
                <a16:creationId xmlns:a16="http://schemas.microsoft.com/office/drawing/2014/main" id="{B24B6660-C5E2-4ED5-B25A-107EDFD69C56}"/>
              </a:ext>
            </a:extLst>
          </p:cNvPr>
          <p:cNvGraphicFramePr>
            <a:graphicFrameLocks noChangeAspect="1"/>
          </p:cNvGraphicFramePr>
          <p:nvPr>
            <p:extLst>
              <p:ext uri="{D42A27DB-BD31-4B8C-83A1-F6EECF244321}">
                <p14:modId xmlns:p14="http://schemas.microsoft.com/office/powerpoint/2010/main" val="3822605462"/>
              </p:ext>
            </p:extLst>
          </p:nvPr>
        </p:nvGraphicFramePr>
        <p:xfrm>
          <a:off x="670063" y="4046267"/>
          <a:ext cx="1680136" cy="2239963"/>
        </p:xfrm>
        <a:graphic>
          <a:graphicData uri="http://schemas.openxmlformats.org/presentationml/2006/ole">
            <mc:AlternateContent xmlns:mc="http://schemas.openxmlformats.org/markup-compatibility/2006">
              <mc:Choice xmlns:v="urn:schemas-microsoft-com:vml" Requires="v">
                <p:oleObj spid="_x0000_s1034" name="Acrobat Document" r:id="rId9" imgW="6172047" imgH="8229600" progId="Acrobat.Document.DC">
                  <p:embed/>
                </p:oleObj>
              </mc:Choice>
              <mc:Fallback>
                <p:oleObj name="Acrobat Document" r:id="rId9" imgW="6172047" imgH="8229600" progId="Acrobat.Document.DC">
                  <p:embed/>
                  <p:pic>
                    <p:nvPicPr>
                      <p:cNvPr id="0" name=""/>
                      <p:cNvPicPr/>
                      <p:nvPr/>
                    </p:nvPicPr>
                    <p:blipFill>
                      <a:blip r:embed="rId10"/>
                      <a:stretch>
                        <a:fillRect/>
                      </a:stretch>
                    </p:blipFill>
                    <p:spPr>
                      <a:xfrm>
                        <a:off x="670063" y="4046267"/>
                        <a:ext cx="1680136" cy="2239963"/>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311B5675-4C7D-4613-B5DC-0148D9C45B83}"/>
              </a:ext>
            </a:extLst>
          </p:cNvPr>
          <p:cNvPicPr>
            <a:picLocks noChangeAspect="1"/>
          </p:cNvPicPr>
          <p:nvPr/>
        </p:nvPicPr>
        <p:blipFill>
          <a:blip r:embed="rId11"/>
          <a:stretch>
            <a:fillRect/>
          </a:stretch>
        </p:blipFill>
        <p:spPr>
          <a:xfrm>
            <a:off x="2510603" y="3222885"/>
            <a:ext cx="2220576" cy="1249074"/>
          </a:xfrm>
          <a:prstGeom prst="rect">
            <a:avLst/>
          </a:prstGeom>
        </p:spPr>
      </p:pic>
      <p:pic>
        <p:nvPicPr>
          <p:cNvPr id="21" name="Picture 20">
            <a:extLst>
              <a:ext uri="{FF2B5EF4-FFF2-40B4-BE49-F238E27FC236}">
                <a16:creationId xmlns:a16="http://schemas.microsoft.com/office/drawing/2014/main" id="{BD433885-4F8C-4DE3-9CC8-4C245562FC08}"/>
              </a:ext>
            </a:extLst>
          </p:cNvPr>
          <p:cNvPicPr>
            <a:picLocks noChangeAspect="1"/>
          </p:cNvPicPr>
          <p:nvPr/>
        </p:nvPicPr>
        <p:blipFill>
          <a:blip r:embed="rId12"/>
          <a:stretch>
            <a:fillRect/>
          </a:stretch>
        </p:blipFill>
        <p:spPr>
          <a:xfrm>
            <a:off x="6127050" y="5166248"/>
            <a:ext cx="1877819" cy="1346361"/>
          </a:xfrm>
          <a:prstGeom prst="rect">
            <a:avLst/>
          </a:prstGeom>
        </p:spPr>
      </p:pic>
    </p:spTree>
    <p:extLst>
      <p:ext uri="{BB962C8B-B14F-4D97-AF65-F5344CB8AC3E}">
        <p14:creationId xmlns:p14="http://schemas.microsoft.com/office/powerpoint/2010/main" val="2362848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326C2D-039E-442C-8737-F51E8EAF88C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7334" y="438466"/>
            <a:ext cx="8256905" cy="5981065"/>
          </a:xfrm>
          <a:prstGeom prst="rect">
            <a:avLst/>
          </a:prstGeom>
          <a:noFill/>
        </p:spPr>
      </p:pic>
      <p:sp>
        <p:nvSpPr>
          <p:cNvPr id="2" name="Title 1">
            <a:extLst>
              <a:ext uri="{FF2B5EF4-FFF2-40B4-BE49-F238E27FC236}">
                <a16:creationId xmlns:a16="http://schemas.microsoft.com/office/drawing/2014/main" id="{134FD93B-61BA-4932-B769-EC38EA498253}"/>
              </a:ext>
            </a:extLst>
          </p:cNvPr>
          <p:cNvSpPr>
            <a:spLocks noGrp="1"/>
          </p:cNvSpPr>
          <p:nvPr>
            <p:ph type="title"/>
          </p:nvPr>
        </p:nvSpPr>
        <p:spPr/>
        <p:txBody>
          <a:bodyPr/>
          <a:lstStyle/>
          <a:p>
            <a:r>
              <a:rPr lang="en-US" dirty="0"/>
              <a:t>Parks &amp; Road Services</a:t>
            </a:r>
            <a:br>
              <a:rPr lang="en-US" dirty="0"/>
            </a:br>
            <a:r>
              <a:rPr lang="en-US" sz="1800" dirty="0"/>
              <a:t>Michael Landon, Park Supervisor</a:t>
            </a:r>
          </a:p>
        </p:txBody>
      </p:sp>
      <p:sp>
        <p:nvSpPr>
          <p:cNvPr id="4" name="TextBox 3">
            <a:extLst>
              <a:ext uri="{FF2B5EF4-FFF2-40B4-BE49-F238E27FC236}">
                <a16:creationId xmlns:a16="http://schemas.microsoft.com/office/drawing/2014/main" id="{FDC5F3F7-A57B-4232-A174-4EBA32676B30}"/>
              </a:ext>
            </a:extLst>
          </p:cNvPr>
          <p:cNvSpPr txBox="1"/>
          <p:nvPr/>
        </p:nvSpPr>
        <p:spPr>
          <a:xfrm>
            <a:off x="677334" y="2136338"/>
            <a:ext cx="7994469" cy="2031325"/>
          </a:xfrm>
          <a:prstGeom prst="rect">
            <a:avLst/>
          </a:prstGeom>
          <a:noFill/>
        </p:spPr>
        <p:txBody>
          <a:bodyPr wrap="square" rtlCol="0">
            <a:spAutoFit/>
          </a:bodyPr>
          <a:lstStyle/>
          <a:p>
            <a:r>
              <a:rPr lang="en-US" dirty="0">
                <a:solidFill>
                  <a:schemeClr val="accent2">
                    <a:lumMod val="50000"/>
                  </a:schemeClr>
                </a:solidFill>
              </a:rPr>
              <a:t>Park Improvements</a:t>
            </a:r>
          </a:p>
          <a:p>
            <a:pPr marL="285750" indent="-285750">
              <a:buFont typeface="Arial" panose="020B0604020202020204" pitchFamily="34" charset="0"/>
              <a:buChar char="•"/>
            </a:pPr>
            <a:r>
              <a:rPr lang="en-US" dirty="0">
                <a:solidFill>
                  <a:schemeClr val="accent2">
                    <a:lumMod val="50000"/>
                  </a:schemeClr>
                </a:solidFill>
              </a:rPr>
              <a:t>Graveled 1.5 miles of trail at </a:t>
            </a:r>
            <a:r>
              <a:rPr lang="en-US" dirty="0" err="1">
                <a:solidFill>
                  <a:schemeClr val="accent2">
                    <a:lumMod val="50000"/>
                  </a:schemeClr>
                </a:solidFill>
              </a:rPr>
              <a:t>Havener</a:t>
            </a:r>
            <a:r>
              <a:rPr lang="en-US" dirty="0">
                <a:solidFill>
                  <a:schemeClr val="accent2">
                    <a:lumMod val="50000"/>
                  </a:schemeClr>
                </a:solidFill>
              </a:rPr>
              <a:t> Park</a:t>
            </a:r>
          </a:p>
          <a:p>
            <a:pPr marL="285750" indent="-285750">
              <a:buFont typeface="Arial" panose="020B0604020202020204" pitchFamily="34" charset="0"/>
              <a:buChar char="•"/>
            </a:pPr>
            <a:r>
              <a:rPr lang="en-US" dirty="0">
                <a:solidFill>
                  <a:schemeClr val="accent2">
                    <a:lumMod val="50000"/>
                  </a:schemeClr>
                </a:solidFill>
              </a:rPr>
              <a:t>Tennis court resurfaced</a:t>
            </a:r>
          </a:p>
          <a:p>
            <a:pPr marL="285750" indent="-285750">
              <a:buFont typeface="Arial" panose="020B0604020202020204" pitchFamily="34" charset="0"/>
              <a:buChar char="•"/>
            </a:pPr>
            <a:r>
              <a:rPr lang="en-US" dirty="0">
                <a:solidFill>
                  <a:schemeClr val="accent2">
                    <a:lumMod val="50000"/>
                  </a:schemeClr>
                </a:solidFill>
              </a:rPr>
              <a:t>Cooperative agreement with YMCA for youth summer camps</a:t>
            </a:r>
          </a:p>
          <a:p>
            <a:pPr marL="285750" indent="-285750">
              <a:buFont typeface="Arial" panose="020B0604020202020204" pitchFamily="34" charset="0"/>
              <a:buChar char="•"/>
            </a:pPr>
            <a:r>
              <a:rPr lang="en-US" dirty="0">
                <a:solidFill>
                  <a:schemeClr val="accent2">
                    <a:lumMod val="50000"/>
                  </a:schemeClr>
                </a:solidFill>
              </a:rPr>
              <a:t>Replaced roofs on Park Office and shelter #4</a:t>
            </a:r>
          </a:p>
          <a:p>
            <a:pPr marL="285750" indent="-285750">
              <a:buFont typeface="Arial" panose="020B0604020202020204" pitchFamily="34" charset="0"/>
              <a:buChar char="•"/>
            </a:pPr>
            <a:r>
              <a:rPr lang="en-US" dirty="0">
                <a:solidFill>
                  <a:schemeClr val="accent2">
                    <a:lumMod val="50000"/>
                  </a:schemeClr>
                </a:solidFill>
              </a:rPr>
              <a:t>Big Bear Park site work</a:t>
            </a:r>
          </a:p>
          <a:p>
            <a:endParaRPr lang="en-US" dirty="0">
              <a:solidFill>
                <a:schemeClr val="accent2">
                  <a:lumMod val="50000"/>
                </a:schemeClr>
              </a:solidFill>
            </a:endParaRPr>
          </a:p>
        </p:txBody>
      </p:sp>
      <p:sp>
        <p:nvSpPr>
          <p:cNvPr id="10" name="TextBox 9">
            <a:extLst>
              <a:ext uri="{FF2B5EF4-FFF2-40B4-BE49-F238E27FC236}">
                <a16:creationId xmlns:a16="http://schemas.microsoft.com/office/drawing/2014/main" id="{7710E459-D486-4923-AB22-1C43C6EB9726}"/>
              </a:ext>
            </a:extLst>
          </p:cNvPr>
          <p:cNvSpPr txBox="1"/>
          <p:nvPr/>
        </p:nvSpPr>
        <p:spPr>
          <a:xfrm>
            <a:off x="808551" y="4523471"/>
            <a:ext cx="7994469" cy="1200329"/>
          </a:xfrm>
          <a:prstGeom prst="rect">
            <a:avLst/>
          </a:prstGeom>
          <a:noFill/>
        </p:spPr>
        <p:txBody>
          <a:bodyPr wrap="square" rtlCol="0">
            <a:spAutoFit/>
          </a:bodyPr>
          <a:lstStyle/>
          <a:p>
            <a:r>
              <a:rPr lang="en-US" dirty="0">
                <a:solidFill>
                  <a:schemeClr val="accent2">
                    <a:lumMod val="50000"/>
                  </a:schemeClr>
                </a:solidFill>
              </a:rPr>
              <a:t>Park Staffing</a:t>
            </a:r>
          </a:p>
          <a:p>
            <a:pPr marL="285750" indent="-285750">
              <a:buFont typeface="Arial" panose="020B0604020202020204" pitchFamily="34" charset="0"/>
              <a:buChar char="•"/>
            </a:pPr>
            <a:r>
              <a:rPr lang="en-US" dirty="0">
                <a:solidFill>
                  <a:schemeClr val="accent2">
                    <a:lumMod val="50000"/>
                  </a:schemeClr>
                </a:solidFill>
              </a:rPr>
              <a:t>Increased staffing</a:t>
            </a:r>
          </a:p>
          <a:p>
            <a:pPr marL="285750" indent="-285750">
              <a:buFont typeface="Arial" panose="020B0604020202020204" pitchFamily="34" charset="0"/>
              <a:buChar char="•"/>
            </a:pPr>
            <a:r>
              <a:rPr lang="en-US" dirty="0">
                <a:solidFill>
                  <a:schemeClr val="accent2">
                    <a:lumMod val="50000"/>
                  </a:schemeClr>
                </a:solidFill>
              </a:rPr>
              <a:t>Supervisory training</a:t>
            </a:r>
          </a:p>
          <a:p>
            <a:endParaRPr lang="en-US" dirty="0">
              <a:solidFill>
                <a:schemeClr val="accent2">
                  <a:lumMod val="50000"/>
                </a:schemeClr>
              </a:solidFill>
            </a:endParaRPr>
          </a:p>
        </p:txBody>
      </p:sp>
    </p:spTree>
    <p:extLst>
      <p:ext uri="{BB962C8B-B14F-4D97-AF65-F5344CB8AC3E}">
        <p14:creationId xmlns:p14="http://schemas.microsoft.com/office/powerpoint/2010/main" val="1430544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326F-23F0-4277-A846-31614110CEF0}"/>
              </a:ext>
            </a:extLst>
          </p:cNvPr>
          <p:cNvSpPr>
            <a:spLocks noGrp="1"/>
          </p:cNvSpPr>
          <p:nvPr>
            <p:ph type="title"/>
          </p:nvPr>
        </p:nvSpPr>
        <p:spPr/>
        <p:txBody>
          <a:bodyPr/>
          <a:lstStyle/>
          <a:p>
            <a:r>
              <a:rPr lang="en-US" dirty="0"/>
              <a:t>2021 Athletic Events</a:t>
            </a:r>
          </a:p>
        </p:txBody>
      </p:sp>
      <p:sp>
        <p:nvSpPr>
          <p:cNvPr id="3" name="Content Placeholder 2">
            <a:extLst>
              <a:ext uri="{FF2B5EF4-FFF2-40B4-BE49-F238E27FC236}">
                <a16:creationId xmlns:a16="http://schemas.microsoft.com/office/drawing/2014/main" id="{8F833600-9498-40F2-8067-A9C526CEE353}"/>
              </a:ext>
            </a:extLst>
          </p:cNvPr>
          <p:cNvSpPr>
            <a:spLocks noGrp="1"/>
          </p:cNvSpPr>
          <p:nvPr>
            <p:ph idx="1"/>
          </p:nvPr>
        </p:nvSpPr>
        <p:spPr>
          <a:xfrm>
            <a:off x="677334" y="1589089"/>
            <a:ext cx="8596668" cy="4187960"/>
          </a:xfrm>
        </p:spPr>
        <p:txBody>
          <a:bodyPr/>
          <a:lstStyle/>
          <a:p>
            <a:r>
              <a:rPr lang="en-US" dirty="0"/>
              <a:t>New &amp; Updated contracts with OYAA, I-9, Little League, Classics/Eagles &amp; Barcelona FC</a:t>
            </a:r>
          </a:p>
          <a:p>
            <a:r>
              <a:rPr lang="en-US" dirty="0"/>
              <a:t>550 soccer events</a:t>
            </a:r>
          </a:p>
          <a:p>
            <a:r>
              <a:rPr lang="en-US" dirty="0"/>
              <a:t>FC Barcelona Soccer Camp</a:t>
            </a:r>
          </a:p>
          <a:p>
            <a:r>
              <a:rPr lang="en-US" dirty="0"/>
              <a:t>Smoked meats competition</a:t>
            </a:r>
          </a:p>
          <a:p>
            <a:r>
              <a:rPr lang="en-US" dirty="0"/>
              <a:t>Tailgate Party </a:t>
            </a:r>
          </a:p>
          <a:p>
            <a:r>
              <a:rPr lang="en-US" dirty="0"/>
              <a:t>Balloon festival</a:t>
            </a:r>
          </a:p>
        </p:txBody>
      </p:sp>
      <p:pic>
        <p:nvPicPr>
          <p:cNvPr id="6" name="Picture 5">
            <a:extLst>
              <a:ext uri="{FF2B5EF4-FFF2-40B4-BE49-F238E27FC236}">
                <a16:creationId xmlns:a16="http://schemas.microsoft.com/office/drawing/2014/main" id="{068438FC-95CD-4FF6-B395-CA72EF531411}"/>
              </a:ext>
            </a:extLst>
          </p:cNvPr>
          <p:cNvPicPr>
            <a:picLocks noChangeAspect="1"/>
          </p:cNvPicPr>
          <p:nvPr/>
        </p:nvPicPr>
        <p:blipFill>
          <a:blip r:embed="rId2"/>
          <a:stretch>
            <a:fillRect/>
          </a:stretch>
        </p:blipFill>
        <p:spPr>
          <a:xfrm>
            <a:off x="4853045" y="2405109"/>
            <a:ext cx="3938357" cy="3968840"/>
          </a:xfrm>
          <a:prstGeom prst="rect">
            <a:avLst/>
          </a:prstGeom>
        </p:spPr>
      </p:pic>
    </p:spTree>
    <p:extLst>
      <p:ext uri="{BB962C8B-B14F-4D97-AF65-F5344CB8AC3E}">
        <p14:creationId xmlns:p14="http://schemas.microsoft.com/office/powerpoint/2010/main" val="3322869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4594-836B-43F9-A2AE-FB98887FDAC4}"/>
              </a:ext>
            </a:extLst>
          </p:cNvPr>
          <p:cNvSpPr>
            <a:spLocks noGrp="1"/>
          </p:cNvSpPr>
          <p:nvPr>
            <p:ph type="title"/>
          </p:nvPr>
        </p:nvSpPr>
        <p:spPr/>
        <p:txBody>
          <a:bodyPr/>
          <a:lstStyle/>
          <a:p>
            <a:r>
              <a:rPr lang="en-US" dirty="0"/>
              <a:t>Parks &amp; Road Services</a:t>
            </a:r>
            <a:br>
              <a:rPr lang="en-US" dirty="0"/>
            </a:br>
            <a:r>
              <a:rPr lang="en-US" sz="1800" dirty="0"/>
              <a:t>Joel James, Road Services Supervisor</a:t>
            </a:r>
          </a:p>
        </p:txBody>
      </p:sp>
      <p:sp>
        <p:nvSpPr>
          <p:cNvPr id="4" name="TextBox 3">
            <a:extLst>
              <a:ext uri="{FF2B5EF4-FFF2-40B4-BE49-F238E27FC236}">
                <a16:creationId xmlns:a16="http://schemas.microsoft.com/office/drawing/2014/main" id="{ED8BD472-D466-4A23-B4FD-DA79DD00AC42}"/>
              </a:ext>
            </a:extLst>
          </p:cNvPr>
          <p:cNvSpPr txBox="1"/>
          <p:nvPr/>
        </p:nvSpPr>
        <p:spPr>
          <a:xfrm>
            <a:off x="677334" y="2136338"/>
            <a:ext cx="7994469" cy="1754326"/>
          </a:xfrm>
          <a:prstGeom prst="rect">
            <a:avLst/>
          </a:prstGeom>
          <a:noFill/>
        </p:spPr>
        <p:txBody>
          <a:bodyPr wrap="square" rtlCol="0">
            <a:spAutoFit/>
          </a:bodyPr>
          <a:lstStyle/>
          <a:p>
            <a:r>
              <a:rPr lang="en-US" dirty="0">
                <a:solidFill>
                  <a:schemeClr val="accent2">
                    <a:lumMod val="50000"/>
                  </a:schemeClr>
                </a:solidFill>
              </a:rPr>
              <a:t>Road Improvements</a:t>
            </a:r>
          </a:p>
          <a:p>
            <a:pPr marL="285750" indent="-285750">
              <a:buFont typeface="Arial" panose="020B0604020202020204" pitchFamily="34" charset="0"/>
              <a:buChar char="•"/>
            </a:pPr>
            <a:r>
              <a:rPr lang="en-US" dirty="0">
                <a:solidFill>
                  <a:schemeClr val="accent2">
                    <a:lumMod val="50000"/>
                  </a:schemeClr>
                </a:solidFill>
              </a:rPr>
              <a:t>ADA Ramp/Curb Replacement – Wedgewood Park</a:t>
            </a:r>
          </a:p>
          <a:p>
            <a:pPr marL="285750" indent="-285750">
              <a:buFont typeface="Arial" panose="020B0604020202020204" pitchFamily="34" charset="0"/>
              <a:buChar char="•"/>
            </a:pPr>
            <a:r>
              <a:rPr lang="en-US" dirty="0">
                <a:solidFill>
                  <a:schemeClr val="accent2">
                    <a:lumMod val="50000"/>
                  </a:schemeClr>
                </a:solidFill>
              </a:rPr>
              <a:t>2021 Road Improvement Program</a:t>
            </a:r>
          </a:p>
          <a:p>
            <a:pPr marL="285750" indent="-285750">
              <a:buFont typeface="Arial" panose="020B0604020202020204" pitchFamily="34" charset="0"/>
              <a:buChar char="•"/>
            </a:pPr>
            <a:r>
              <a:rPr lang="en-US" dirty="0">
                <a:solidFill>
                  <a:schemeClr val="accent2">
                    <a:lumMod val="50000"/>
                  </a:schemeClr>
                </a:solidFill>
              </a:rPr>
              <a:t>Flashing Stop signs – Manchester/ Salisbury</a:t>
            </a:r>
          </a:p>
          <a:p>
            <a:pPr marL="285750" indent="-285750">
              <a:buFont typeface="Arial" panose="020B0604020202020204" pitchFamily="34" charset="0"/>
              <a:buChar char="•"/>
            </a:pPr>
            <a:r>
              <a:rPr lang="en-US" dirty="0">
                <a:solidFill>
                  <a:schemeClr val="accent2">
                    <a:lumMod val="50000"/>
                  </a:schemeClr>
                </a:solidFill>
              </a:rPr>
              <a:t>Crossover pipe replacement </a:t>
            </a:r>
          </a:p>
          <a:p>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99A4488D-7AE7-4082-A942-69DB4D7DB29F}"/>
              </a:ext>
            </a:extLst>
          </p:cNvPr>
          <p:cNvSpPr txBox="1"/>
          <p:nvPr/>
        </p:nvSpPr>
        <p:spPr>
          <a:xfrm>
            <a:off x="677334" y="4070688"/>
            <a:ext cx="6859935" cy="646331"/>
          </a:xfrm>
          <a:prstGeom prst="rect">
            <a:avLst/>
          </a:prstGeom>
          <a:noFill/>
        </p:spPr>
        <p:txBody>
          <a:bodyPr wrap="square" rtlCol="0">
            <a:spAutoFit/>
          </a:bodyPr>
          <a:lstStyle/>
          <a:p>
            <a:r>
              <a:rPr lang="en-US" dirty="0">
                <a:solidFill>
                  <a:schemeClr val="accent2">
                    <a:lumMod val="50000"/>
                  </a:schemeClr>
                </a:solidFill>
              </a:rPr>
              <a:t>Staffing</a:t>
            </a:r>
          </a:p>
          <a:p>
            <a:pPr marL="285750" indent="-285750">
              <a:buFont typeface="Arial" panose="020B0604020202020204" pitchFamily="34" charset="0"/>
              <a:buChar char="•"/>
            </a:pPr>
            <a:r>
              <a:rPr lang="en-US" dirty="0">
                <a:solidFill>
                  <a:schemeClr val="accent2">
                    <a:lumMod val="50000"/>
                  </a:schemeClr>
                </a:solidFill>
              </a:rPr>
              <a:t>Supervisory Training</a:t>
            </a:r>
            <a:endParaRPr lang="en-US" dirty="0"/>
          </a:p>
        </p:txBody>
      </p:sp>
      <p:pic>
        <p:nvPicPr>
          <p:cNvPr id="7" name="Picture 6">
            <a:extLst>
              <a:ext uri="{FF2B5EF4-FFF2-40B4-BE49-F238E27FC236}">
                <a16:creationId xmlns:a16="http://schemas.microsoft.com/office/drawing/2014/main" id="{23144B13-89E4-43C4-BFFC-E01168985C22}"/>
              </a:ext>
            </a:extLst>
          </p:cNvPr>
          <p:cNvPicPr>
            <a:picLocks noChangeAspect="1"/>
          </p:cNvPicPr>
          <p:nvPr/>
        </p:nvPicPr>
        <p:blipFill>
          <a:blip r:embed="rId2"/>
          <a:stretch>
            <a:fillRect/>
          </a:stretch>
        </p:blipFill>
        <p:spPr>
          <a:xfrm>
            <a:off x="7049589" y="609600"/>
            <a:ext cx="4682193" cy="3121462"/>
          </a:xfrm>
          <a:prstGeom prst="rect">
            <a:avLst/>
          </a:prstGeom>
        </p:spPr>
      </p:pic>
      <p:sp>
        <p:nvSpPr>
          <p:cNvPr id="6" name="TextBox 5">
            <a:extLst>
              <a:ext uri="{FF2B5EF4-FFF2-40B4-BE49-F238E27FC236}">
                <a16:creationId xmlns:a16="http://schemas.microsoft.com/office/drawing/2014/main" id="{B4AFD500-15E7-4A8A-A030-5727AA2463D1}"/>
              </a:ext>
            </a:extLst>
          </p:cNvPr>
          <p:cNvSpPr txBox="1"/>
          <p:nvPr/>
        </p:nvSpPr>
        <p:spPr>
          <a:xfrm>
            <a:off x="677334" y="4987648"/>
            <a:ext cx="6729401" cy="923330"/>
          </a:xfrm>
          <a:prstGeom prst="rect">
            <a:avLst/>
          </a:prstGeom>
          <a:noFill/>
        </p:spPr>
        <p:txBody>
          <a:bodyPr wrap="square" rtlCol="0">
            <a:spAutoFit/>
          </a:bodyPr>
          <a:lstStyle/>
          <a:p>
            <a:r>
              <a:rPr lang="en-US" dirty="0">
                <a:solidFill>
                  <a:schemeClr val="accent2">
                    <a:lumMod val="50000"/>
                  </a:schemeClr>
                </a:solidFill>
              </a:rPr>
              <a:t>Equipment</a:t>
            </a:r>
          </a:p>
          <a:p>
            <a:pPr marL="285750" indent="-285750">
              <a:buFont typeface="Arial" panose="020B0604020202020204" pitchFamily="34" charset="0"/>
              <a:buChar char="•"/>
            </a:pPr>
            <a:r>
              <a:rPr lang="en-US" dirty="0">
                <a:solidFill>
                  <a:schemeClr val="accent2">
                    <a:lumMod val="50000"/>
                  </a:schemeClr>
                </a:solidFill>
              </a:rPr>
              <a:t>2 Freightliners with snow and ice equipment purchased</a:t>
            </a:r>
          </a:p>
          <a:p>
            <a:pPr marL="285750" indent="-285750">
              <a:buFont typeface="Arial" panose="020B0604020202020204" pitchFamily="34" charset="0"/>
              <a:buChar char="•"/>
            </a:pPr>
            <a:endParaRPr lang="en-US" dirty="0">
              <a:solidFill>
                <a:schemeClr val="accent2">
                  <a:lumMod val="50000"/>
                </a:schemeClr>
              </a:solidFill>
            </a:endParaRPr>
          </a:p>
        </p:txBody>
      </p:sp>
    </p:spTree>
    <p:extLst>
      <p:ext uri="{BB962C8B-B14F-4D97-AF65-F5344CB8AC3E}">
        <p14:creationId xmlns:p14="http://schemas.microsoft.com/office/powerpoint/2010/main" val="314491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9875-85BF-4050-8B1E-6144ECD10FA8}"/>
              </a:ext>
            </a:extLst>
          </p:cNvPr>
          <p:cNvSpPr>
            <a:spLocks noGrp="1"/>
          </p:cNvSpPr>
          <p:nvPr>
            <p:ph type="title"/>
          </p:nvPr>
        </p:nvSpPr>
        <p:spPr/>
        <p:txBody>
          <a:bodyPr>
            <a:normAutofit fontScale="90000"/>
          </a:bodyPr>
          <a:lstStyle/>
          <a:p>
            <a:r>
              <a:rPr lang="en-US" dirty="0"/>
              <a:t>Parks &amp; Road Services</a:t>
            </a:r>
            <a:br>
              <a:rPr lang="en-US" dirty="0"/>
            </a:br>
            <a:r>
              <a:rPr lang="en-US" dirty="0"/>
              <a:t>2021 Goals</a:t>
            </a:r>
            <a:br>
              <a:rPr lang="en-US" dirty="0"/>
            </a:br>
            <a:r>
              <a:rPr lang="en-US" sz="2000" dirty="0"/>
              <a:t>Andy Curmode, Parks &amp; Road Services Superintendent</a:t>
            </a:r>
          </a:p>
        </p:txBody>
      </p:sp>
      <p:sp>
        <p:nvSpPr>
          <p:cNvPr id="3" name="Content Placeholder 2">
            <a:extLst>
              <a:ext uri="{FF2B5EF4-FFF2-40B4-BE49-F238E27FC236}">
                <a16:creationId xmlns:a16="http://schemas.microsoft.com/office/drawing/2014/main" id="{1AE32176-19E5-49C2-8C20-D9610EBAC5C9}"/>
              </a:ext>
            </a:extLst>
          </p:cNvPr>
          <p:cNvSpPr>
            <a:spLocks noGrp="1"/>
          </p:cNvSpPr>
          <p:nvPr>
            <p:ph idx="1"/>
          </p:nvPr>
        </p:nvSpPr>
        <p:spPr/>
        <p:txBody>
          <a:bodyPr/>
          <a:lstStyle/>
          <a:p>
            <a:r>
              <a:rPr lang="en-US" dirty="0"/>
              <a:t>Ethics and CPR training for staff</a:t>
            </a:r>
          </a:p>
          <a:p>
            <a:r>
              <a:rPr lang="en-US" dirty="0" err="1"/>
              <a:t>Balderson</a:t>
            </a:r>
            <a:r>
              <a:rPr lang="en-US" dirty="0"/>
              <a:t> Grant application for ADA ramps</a:t>
            </a:r>
          </a:p>
          <a:p>
            <a:r>
              <a:rPr lang="en-US" dirty="0"/>
              <a:t>2022 Road Improvement Program </a:t>
            </a:r>
          </a:p>
          <a:p>
            <a:r>
              <a:rPr lang="en-US" dirty="0"/>
              <a:t>Coordinated various aspects of modular being installed at Liberty Park</a:t>
            </a:r>
          </a:p>
          <a:p>
            <a:r>
              <a:rPr lang="en-US" dirty="0"/>
              <a:t>Cemetery monument straightening and cleaning at Liberty Cemetery (5 rows)</a:t>
            </a:r>
          </a:p>
          <a:p>
            <a:r>
              <a:rPr lang="en-US" dirty="0"/>
              <a:t>Bike path construction from Torrington to Salisbury</a:t>
            </a:r>
          </a:p>
        </p:txBody>
      </p:sp>
    </p:spTree>
    <p:extLst>
      <p:ext uri="{BB962C8B-B14F-4D97-AF65-F5344CB8AC3E}">
        <p14:creationId xmlns:p14="http://schemas.microsoft.com/office/powerpoint/2010/main" val="4139066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FAB2E-19FE-413C-9A1E-6DF0F046362A}"/>
              </a:ext>
            </a:extLst>
          </p:cNvPr>
          <p:cNvPicPr>
            <a:picLocks noChangeAspect="1"/>
          </p:cNvPicPr>
          <p:nvPr/>
        </p:nvPicPr>
        <p:blipFill rotWithShape="1">
          <a:blip r:embed="rId3"/>
          <a:srcRect t="21944"/>
          <a:stretch/>
        </p:blipFill>
        <p:spPr>
          <a:xfrm>
            <a:off x="7002830" y="3092298"/>
            <a:ext cx="4694691" cy="2748376"/>
          </a:xfrm>
          <a:prstGeom prst="rect">
            <a:avLst/>
          </a:prstGeom>
        </p:spPr>
      </p:pic>
      <p:sp>
        <p:nvSpPr>
          <p:cNvPr id="6" name="Title 1">
            <a:extLst>
              <a:ext uri="{FF2B5EF4-FFF2-40B4-BE49-F238E27FC236}">
                <a16:creationId xmlns:a16="http://schemas.microsoft.com/office/drawing/2014/main" id="{CB706D0E-86D1-4538-A430-620B3B41AD5D}"/>
              </a:ext>
            </a:extLst>
          </p:cNvPr>
          <p:cNvSpPr txBox="1">
            <a:spLocks/>
          </p:cNvSpPr>
          <p:nvPr/>
        </p:nvSpPr>
        <p:spPr>
          <a:xfrm>
            <a:off x="651933" y="552090"/>
            <a:ext cx="8699101" cy="1444461"/>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ZONING DEPARTMENT – 2021 HIGHLIGHTS </a:t>
            </a:r>
          </a:p>
          <a:p>
            <a:endParaRPr lang="en-US" sz="1500" dirty="0"/>
          </a:p>
          <a:p>
            <a:r>
              <a:rPr lang="en-US" sz="1500" dirty="0"/>
              <a:t>Tracey Mullenhour, Zoning Inspector</a:t>
            </a:r>
          </a:p>
          <a:p>
            <a:r>
              <a:rPr lang="en-US" sz="1500" dirty="0"/>
              <a:t>Eric Gayetsky, Code Compliance Officer/Field Inspector</a:t>
            </a:r>
          </a:p>
          <a:p>
            <a:r>
              <a:rPr lang="en-US" sz="1500" dirty="0"/>
              <a:t>Mary Beth Robinson, Permits Coordinator</a:t>
            </a:r>
          </a:p>
        </p:txBody>
      </p:sp>
      <p:sp>
        <p:nvSpPr>
          <p:cNvPr id="8" name="TextBox 7">
            <a:extLst>
              <a:ext uri="{FF2B5EF4-FFF2-40B4-BE49-F238E27FC236}">
                <a16:creationId xmlns:a16="http://schemas.microsoft.com/office/drawing/2014/main" id="{CB1EB596-6EED-49F5-9F92-3D6F2E4FBF76}"/>
              </a:ext>
            </a:extLst>
          </p:cNvPr>
          <p:cNvSpPr txBox="1"/>
          <p:nvPr/>
        </p:nvSpPr>
        <p:spPr>
          <a:xfrm>
            <a:off x="7002830" y="1723704"/>
            <a:ext cx="3898900" cy="307777"/>
          </a:xfrm>
          <a:prstGeom prst="rect">
            <a:avLst/>
          </a:prstGeom>
          <a:noFill/>
        </p:spPr>
        <p:txBody>
          <a:bodyPr wrap="square" rtlCol="0">
            <a:spAutoFit/>
          </a:bodyPr>
          <a:lstStyle/>
          <a:p>
            <a:pPr marL="285750" indent="-285750">
              <a:buFont typeface="Wingdings" panose="05000000000000000000" pitchFamily="2" charset="2"/>
              <a:buChar char="ü"/>
            </a:pPr>
            <a:r>
              <a:rPr lang="en-US" sz="1400" b="1" i="1" dirty="0"/>
              <a:t>	Fiscally responsible</a:t>
            </a:r>
            <a:endParaRPr lang="en-US" sz="1400" i="1" dirty="0"/>
          </a:p>
        </p:txBody>
      </p:sp>
      <p:sp>
        <p:nvSpPr>
          <p:cNvPr id="10" name="TextBox 9">
            <a:extLst>
              <a:ext uri="{FF2B5EF4-FFF2-40B4-BE49-F238E27FC236}">
                <a16:creationId xmlns:a16="http://schemas.microsoft.com/office/drawing/2014/main" id="{969CA436-D6EC-406D-9379-DE8EA3078E77}"/>
              </a:ext>
            </a:extLst>
          </p:cNvPr>
          <p:cNvSpPr txBox="1"/>
          <p:nvPr/>
        </p:nvSpPr>
        <p:spPr>
          <a:xfrm>
            <a:off x="7002830" y="1354372"/>
            <a:ext cx="3898900" cy="307777"/>
          </a:xfrm>
          <a:prstGeom prst="rect">
            <a:avLst/>
          </a:prstGeom>
          <a:noFill/>
        </p:spPr>
        <p:txBody>
          <a:bodyPr wrap="square" rtlCol="0">
            <a:spAutoFit/>
          </a:bodyPr>
          <a:lstStyle/>
          <a:p>
            <a:pPr marL="285750" indent="-285750">
              <a:buFont typeface="Wingdings" panose="05000000000000000000" pitchFamily="2" charset="2"/>
              <a:buChar char="ü"/>
            </a:pPr>
            <a:r>
              <a:rPr lang="en-US" sz="1400" b="1" i="1" dirty="0"/>
              <a:t>	Improved Services</a:t>
            </a:r>
            <a:endParaRPr lang="en-US" sz="1400" i="1" dirty="0"/>
          </a:p>
        </p:txBody>
      </p:sp>
      <p:sp>
        <p:nvSpPr>
          <p:cNvPr id="11" name="TextBox 10">
            <a:extLst>
              <a:ext uri="{FF2B5EF4-FFF2-40B4-BE49-F238E27FC236}">
                <a16:creationId xmlns:a16="http://schemas.microsoft.com/office/drawing/2014/main" id="{B7E5BD23-7E78-4096-9292-416566F6F081}"/>
              </a:ext>
            </a:extLst>
          </p:cNvPr>
          <p:cNvSpPr txBox="1"/>
          <p:nvPr/>
        </p:nvSpPr>
        <p:spPr>
          <a:xfrm>
            <a:off x="7002830" y="2083738"/>
            <a:ext cx="3898900" cy="307777"/>
          </a:xfrm>
          <a:prstGeom prst="rect">
            <a:avLst/>
          </a:prstGeom>
          <a:noFill/>
        </p:spPr>
        <p:txBody>
          <a:bodyPr wrap="square" rtlCol="0">
            <a:spAutoFit/>
          </a:bodyPr>
          <a:lstStyle/>
          <a:p>
            <a:pPr marL="285750" indent="-285750">
              <a:buFont typeface="Wingdings" panose="05000000000000000000" pitchFamily="2" charset="2"/>
              <a:buChar char="ü"/>
            </a:pPr>
            <a:r>
              <a:rPr lang="en-US" sz="1400" b="1" i="1" dirty="0"/>
              <a:t>	Improved process</a:t>
            </a:r>
            <a:endParaRPr lang="en-US" sz="1400" i="1" dirty="0"/>
          </a:p>
        </p:txBody>
      </p:sp>
      <p:sp>
        <p:nvSpPr>
          <p:cNvPr id="12" name="TextBox 11">
            <a:extLst>
              <a:ext uri="{FF2B5EF4-FFF2-40B4-BE49-F238E27FC236}">
                <a16:creationId xmlns:a16="http://schemas.microsoft.com/office/drawing/2014/main" id="{DE504ABE-9786-48A2-9A57-81B22B9F9A0A}"/>
              </a:ext>
            </a:extLst>
          </p:cNvPr>
          <p:cNvSpPr txBox="1"/>
          <p:nvPr/>
        </p:nvSpPr>
        <p:spPr>
          <a:xfrm>
            <a:off x="7002830" y="2462368"/>
            <a:ext cx="3898900" cy="307777"/>
          </a:xfrm>
          <a:prstGeom prst="rect">
            <a:avLst/>
          </a:prstGeom>
          <a:noFill/>
        </p:spPr>
        <p:txBody>
          <a:bodyPr wrap="square" rtlCol="0">
            <a:spAutoFit/>
          </a:bodyPr>
          <a:lstStyle/>
          <a:p>
            <a:pPr marL="285750" indent="-285750">
              <a:buFont typeface="Wingdings" panose="05000000000000000000" pitchFamily="2" charset="2"/>
              <a:buChar char="ü"/>
            </a:pPr>
            <a:r>
              <a:rPr lang="en-US" sz="1400" b="1" i="1" dirty="0"/>
              <a:t>	Sustainable into the future</a:t>
            </a:r>
            <a:endParaRPr lang="en-US" sz="1400" i="1" dirty="0"/>
          </a:p>
        </p:txBody>
      </p:sp>
      <p:sp>
        <p:nvSpPr>
          <p:cNvPr id="13" name="Content Placeholder 2">
            <a:extLst>
              <a:ext uri="{FF2B5EF4-FFF2-40B4-BE49-F238E27FC236}">
                <a16:creationId xmlns:a16="http://schemas.microsoft.com/office/drawing/2014/main" id="{02F2358A-9F11-476D-A266-0B20E5BE8E63}"/>
              </a:ext>
            </a:extLst>
          </p:cNvPr>
          <p:cNvSpPr>
            <a:spLocks noGrp="1"/>
          </p:cNvSpPr>
          <p:nvPr>
            <p:ph idx="1"/>
          </p:nvPr>
        </p:nvSpPr>
        <p:spPr>
          <a:xfrm>
            <a:off x="180718" y="2231204"/>
            <a:ext cx="8444636" cy="3713304"/>
          </a:xfrm>
        </p:spPr>
        <p:txBody>
          <a:bodyPr>
            <a:normAutofit/>
          </a:bodyPr>
          <a:lstStyle/>
          <a:p>
            <a:pPr lvl="1"/>
            <a:r>
              <a:rPr lang="en-US" sz="1800" b="1" dirty="0">
                <a:solidFill>
                  <a:schemeClr val="accent2">
                    <a:lumMod val="50000"/>
                  </a:schemeClr>
                </a:solidFill>
                <a:latin typeface="+mj-lt"/>
                <a:ea typeface="+mj-ea"/>
                <a:cs typeface="+mj-cs"/>
              </a:rPr>
              <a:t>Zoning Permitting &amp; Payments</a:t>
            </a:r>
          </a:p>
          <a:p>
            <a:pPr lvl="2"/>
            <a:r>
              <a:rPr lang="en-US" sz="1600" b="1" dirty="0">
                <a:solidFill>
                  <a:schemeClr val="accent2">
                    <a:lumMod val="50000"/>
                  </a:schemeClr>
                </a:solidFill>
                <a:latin typeface="+mj-lt"/>
                <a:ea typeface="+mj-ea"/>
                <a:cs typeface="+mj-cs"/>
              </a:rPr>
              <a:t> </a:t>
            </a:r>
            <a:r>
              <a:rPr lang="en-US" sz="1600" b="1" dirty="0" err="1">
                <a:solidFill>
                  <a:schemeClr val="accent2">
                    <a:lumMod val="50000"/>
                  </a:schemeClr>
                </a:solidFill>
                <a:latin typeface="+mj-lt"/>
                <a:ea typeface="+mj-ea"/>
                <a:cs typeface="+mj-cs"/>
              </a:rPr>
              <a:t>iWorq</a:t>
            </a:r>
            <a:r>
              <a:rPr lang="en-US" sz="1600" b="1" dirty="0">
                <a:solidFill>
                  <a:schemeClr val="accent2">
                    <a:lumMod val="50000"/>
                  </a:schemeClr>
                </a:solidFill>
                <a:latin typeface="+mj-lt"/>
                <a:ea typeface="+mj-ea"/>
                <a:cs typeface="+mj-cs"/>
              </a:rPr>
              <a:t> feature enhancement</a:t>
            </a:r>
          </a:p>
          <a:p>
            <a:pPr lvl="2"/>
            <a:r>
              <a:rPr lang="en-US" sz="1600" b="1" dirty="0">
                <a:solidFill>
                  <a:schemeClr val="accent2">
                    <a:lumMod val="50000"/>
                  </a:schemeClr>
                </a:solidFill>
                <a:latin typeface="+mj-lt"/>
                <a:ea typeface="+mj-ea"/>
                <a:cs typeface="+mj-cs"/>
              </a:rPr>
              <a:t>Online permit and payment options</a:t>
            </a:r>
          </a:p>
          <a:p>
            <a:pPr lvl="1"/>
            <a:r>
              <a:rPr lang="en-US" sz="1800" b="1" dirty="0">
                <a:solidFill>
                  <a:schemeClr val="accent2">
                    <a:lumMod val="50000"/>
                  </a:schemeClr>
                </a:solidFill>
                <a:latin typeface="+mj-lt"/>
                <a:ea typeface="+mj-ea"/>
                <a:cs typeface="+mj-cs"/>
              </a:rPr>
              <a:t>20% Revenue Increase ($67K)</a:t>
            </a:r>
          </a:p>
          <a:p>
            <a:pPr lvl="1"/>
            <a:r>
              <a:rPr lang="en-US" sz="1800" b="1" dirty="0">
                <a:solidFill>
                  <a:schemeClr val="accent2">
                    <a:lumMod val="50000"/>
                  </a:schemeClr>
                </a:solidFill>
              </a:rPr>
              <a:t>Staff Continuing Education</a:t>
            </a:r>
          </a:p>
          <a:p>
            <a:pPr lvl="2"/>
            <a:r>
              <a:rPr lang="en-US" sz="1600" b="1" dirty="0">
                <a:solidFill>
                  <a:schemeClr val="accent2">
                    <a:lumMod val="50000"/>
                  </a:schemeClr>
                </a:solidFill>
              </a:rPr>
              <a:t>Ohio Township Association Trainings </a:t>
            </a:r>
          </a:p>
          <a:p>
            <a:pPr lvl="2"/>
            <a:r>
              <a:rPr lang="en-US" sz="1600" b="1" dirty="0">
                <a:solidFill>
                  <a:schemeClr val="accent2">
                    <a:lumMod val="50000"/>
                  </a:schemeClr>
                </a:solidFill>
              </a:rPr>
              <a:t>Zoning Inspectors’ group seminars</a:t>
            </a:r>
            <a:endParaRPr lang="en-US" sz="1600" b="1" dirty="0">
              <a:solidFill>
                <a:schemeClr val="accent2">
                  <a:lumMod val="50000"/>
                </a:schemeClr>
              </a:solidFill>
              <a:latin typeface="+mj-lt"/>
              <a:ea typeface="+mj-ea"/>
              <a:cs typeface="+mj-cs"/>
            </a:endParaRPr>
          </a:p>
          <a:p>
            <a:pPr lvl="1"/>
            <a:r>
              <a:rPr lang="en-US" sz="1800" b="1" dirty="0">
                <a:solidFill>
                  <a:schemeClr val="accent2">
                    <a:lumMod val="50000"/>
                  </a:schemeClr>
                </a:solidFill>
                <a:latin typeface="+mj-lt"/>
                <a:ea typeface="+mj-ea"/>
                <a:cs typeface="+mj-cs"/>
              </a:rPr>
              <a:t>Digitization Initiative</a:t>
            </a:r>
          </a:p>
          <a:p>
            <a:pPr lvl="1"/>
            <a:r>
              <a:rPr lang="en-US" sz="1800" b="1" dirty="0">
                <a:solidFill>
                  <a:schemeClr val="accent2">
                    <a:lumMod val="50000"/>
                  </a:schemeClr>
                </a:solidFill>
                <a:latin typeface="+mj-lt"/>
                <a:ea typeface="+mj-ea"/>
                <a:cs typeface="+mj-cs"/>
              </a:rPr>
              <a:t>Drone Program</a:t>
            </a:r>
          </a:p>
        </p:txBody>
      </p:sp>
    </p:spTree>
    <p:extLst>
      <p:ext uri="{BB962C8B-B14F-4D97-AF65-F5344CB8AC3E}">
        <p14:creationId xmlns:p14="http://schemas.microsoft.com/office/powerpoint/2010/main" val="327128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F9EF-B762-49E7-B979-1DDB59A5E708}"/>
              </a:ext>
            </a:extLst>
          </p:cNvPr>
          <p:cNvSpPr>
            <a:spLocks noGrp="1"/>
          </p:cNvSpPr>
          <p:nvPr>
            <p:ph type="title"/>
          </p:nvPr>
        </p:nvSpPr>
        <p:spPr/>
        <p:txBody>
          <a:bodyPr/>
          <a:lstStyle/>
          <a:p>
            <a:r>
              <a:rPr lang="en-US" sz="3300" dirty="0"/>
              <a:t>Zoning Permitting &amp; Payments</a:t>
            </a:r>
          </a:p>
        </p:txBody>
      </p:sp>
      <p:sp>
        <p:nvSpPr>
          <p:cNvPr id="3" name="Content Placeholder 2">
            <a:extLst>
              <a:ext uri="{FF2B5EF4-FFF2-40B4-BE49-F238E27FC236}">
                <a16:creationId xmlns:a16="http://schemas.microsoft.com/office/drawing/2014/main" id="{7596CF0B-558F-4615-A186-226699C67A19}"/>
              </a:ext>
            </a:extLst>
          </p:cNvPr>
          <p:cNvSpPr>
            <a:spLocks noGrp="1"/>
          </p:cNvSpPr>
          <p:nvPr>
            <p:ph idx="1"/>
          </p:nvPr>
        </p:nvSpPr>
        <p:spPr>
          <a:xfrm>
            <a:off x="677333" y="1488613"/>
            <a:ext cx="8596668" cy="3880773"/>
          </a:xfrm>
        </p:spPr>
        <p:txBody>
          <a:bodyPr/>
          <a:lstStyle/>
          <a:p>
            <a:r>
              <a:rPr lang="en-US" b="1" dirty="0" err="1">
                <a:solidFill>
                  <a:schemeClr val="accent2">
                    <a:lumMod val="50000"/>
                  </a:schemeClr>
                </a:solidFill>
                <a:latin typeface="+mj-lt"/>
                <a:ea typeface="+mj-ea"/>
                <a:cs typeface="+mj-cs"/>
              </a:rPr>
              <a:t>iWorq</a:t>
            </a:r>
            <a:r>
              <a:rPr lang="en-US" b="1" dirty="0">
                <a:solidFill>
                  <a:schemeClr val="accent2">
                    <a:lumMod val="50000"/>
                  </a:schemeClr>
                </a:solidFill>
                <a:latin typeface="+mj-lt"/>
                <a:ea typeface="+mj-ea"/>
                <a:cs typeface="+mj-cs"/>
              </a:rPr>
              <a:t> – New feature that allows pictures to be displayed for easy identification</a:t>
            </a:r>
          </a:p>
          <a:p>
            <a:r>
              <a:rPr lang="en-US" b="1" dirty="0">
                <a:solidFill>
                  <a:schemeClr val="accent2">
                    <a:lumMod val="50000"/>
                  </a:schemeClr>
                </a:solidFill>
                <a:latin typeface="+mj-lt"/>
                <a:ea typeface="+mj-ea"/>
                <a:cs typeface="+mj-cs"/>
              </a:rPr>
              <a:t>Online Permit Application and Payment Options</a:t>
            </a:r>
          </a:p>
          <a:p>
            <a:pPr lvl="1"/>
            <a:r>
              <a:rPr lang="en-US" sz="1800" b="1" dirty="0">
                <a:solidFill>
                  <a:schemeClr val="accent2">
                    <a:lumMod val="50000"/>
                  </a:schemeClr>
                </a:solidFill>
                <a:latin typeface="+mj-lt"/>
                <a:ea typeface="+mj-ea"/>
                <a:cs typeface="+mj-cs"/>
              </a:rPr>
              <a:t>New online zoning portal for permit application submittals and payments</a:t>
            </a:r>
          </a:p>
          <a:p>
            <a:pPr lvl="1"/>
            <a:endParaRPr lang="en-US" dirty="0"/>
          </a:p>
        </p:txBody>
      </p:sp>
      <p:pic>
        <p:nvPicPr>
          <p:cNvPr id="4" name="Picture 3">
            <a:extLst>
              <a:ext uri="{FF2B5EF4-FFF2-40B4-BE49-F238E27FC236}">
                <a16:creationId xmlns:a16="http://schemas.microsoft.com/office/drawing/2014/main" id="{354046BF-4BD9-465F-BDD7-850705F3905A}"/>
              </a:ext>
            </a:extLst>
          </p:cNvPr>
          <p:cNvPicPr>
            <a:picLocks noChangeAspect="1"/>
          </p:cNvPicPr>
          <p:nvPr/>
        </p:nvPicPr>
        <p:blipFill>
          <a:blip r:embed="rId3"/>
          <a:stretch>
            <a:fillRect/>
          </a:stretch>
        </p:blipFill>
        <p:spPr>
          <a:xfrm>
            <a:off x="157786" y="3217876"/>
            <a:ext cx="11004323" cy="3419450"/>
          </a:xfrm>
          <a:prstGeom prst="rect">
            <a:avLst/>
          </a:prstGeom>
        </p:spPr>
      </p:pic>
    </p:spTree>
    <p:extLst>
      <p:ext uri="{BB962C8B-B14F-4D97-AF65-F5344CB8AC3E}">
        <p14:creationId xmlns:p14="http://schemas.microsoft.com/office/powerpoint/2010/main" val="3949507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B70DE07-BABC-4A07-94D7-682137CBDCB2}"/>
              </a:ext>
            </a:extLst>
          </p:cNvPr>
          <p:cNvGraphicFramePr>
            <a:graphicFrameLocks noGrp="1"/>
          </p:cNvGraphicFramePr>
          <p:nvPr>
            <p:ph idx="1"/>
            <p:extLst/>
          </p:nvPr>
        </p:nvGraphicFramePr>
        <p:xfrm>
          <a:off x="211976" y="2489063"/>
          <a:ext cx="8181396" cy="4368937"/>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EB9A932A-28FF-480F-A383-770E62F3A5C8}"/>
              </a:ext>
            </a:extLst>
          </p:cNvPr>
          <p:cNvSpPr txBox="1">
            <a:spLocks/>
          </p:cNvSpPr>
          <p:nvPr/>
        </p:nvSpPr>
        <p:spPr>
          <a:xfrm>
            <a:off x="211976" y="141664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r>
              <a:rPr lang="en-US" sz="1400" b="1" dirty="0">
                <a:solidFill>
                  <a:schemeClr val="accent2">
                    <a:lumMod val="50000"/>
                  </a:schemeClr>
                </a:solidFill>
                <a:latin typeface="+mj-lt"/>
                <a:ea typeface="+mj-ea"/>
                <a:cs typeface="+mj-cs"/>
              </a:rPr>
              <a:t>Revenue increased by 20% in 2021 over the previous year</a:t>
            </a:r>
          </a:p>
          <a:p>
            <a:pPr lvl="1"/>
            <a:r>
              <a:rPr lang="en-US" sz="1400" b="1" dirty="0">
                <a:solidFill>
                  <a:schemeClr val="accent2">
                    <a:lumMod val="50000"/>
                  </a:schemeClr>
                </a:solidFill>
                <a:latin typeface="+mj-lt"/>
                <a:ea typeface="+mj-ea"/>
                <a:cs typeface="+mj-cs"/>
              </a:rPr>
              <a:t>Reflects increase in development and improvements</a:t>
            </a:r>
          </a:p>
          <a:p>
            <a:pPr lvl="1"/>
            <a:r>
              <a:rPr lang="en-US" sz="1400" b="1" dirty="0">
                <a:solidFill>
                  <a:schemeClr val="accent2">
                    <a:lumMod val="50000"/>
                  </a:schemeClr>
                </a:solidFill>
                <a:latin typeface="+mj-lt"/>
                <a:ea typeface="+mj-ea"/>
                <a:cs typeface="+mj-cs"/>
              </a:rPr>
              <a:t>Added staff and improved process to accommodate continued growth and development</a:t>
            </a:r>
          </a:p>
        </p:txBody>
      </p:sp>
      <p:sp>
        <p:nvSpPr>
          <p:cNvPr id="7" name="Title 6">
            <a:extLst>
              <a:ext uri="{FF2B5EF4-FFF2-40B4-BE49-F238E27FC236}">
                <a16:creationId xmlns:a16="http://schemas.microsoft.com/office/drawing/2014/main" id="{225D84B0-07C1-49FD-9C26-7BBCDB649612}"/>
              </a:ext>
            </a:extLst>
          </p:cNvPr>
          <p:cNvSpPr>
            <a:spLocks noGrp="1"/>
          </p:cNvSpPr>
          <p:nvPr>
            <p:ph type="title"/>
          </p:nvPr>
        </p:nvSpPr>
        <p:spPr/>
        <p:txBody>
          <a:bodyPr/>
          <a:lstStyle/>
          <a:p>
            <a:r>
              <a:rPr lang="en-US" dirty="0"/>
              <a:t>Revenue </a:t>
            </a:r>
          </a:p>
        </p:txBody>
      </p:sp>
    </p:spTree>
    <p:extLst>
      <p:ext uri="{BB962C8B-B14F-4D97-AF65-F5344CB8AC3E}">
        <p14:creationId xmlns:p14="http://schemas.microsoft.com/office/powerpoint/2010/main" val="3718965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C139-88BB-4897-97AA-2DCD4DAFCEC0}"/>
              </a:ext>
            </a:extLst>
          </p:cNvPr>
          <p:cNvSpPr>
            <a:spLocks noGrp="1"/>
          </p:cNvSpPr>
          <p:nvPr>
            <p:ph type="title"/>
          </p:nvPr>
        </p:nvSpPr>
        <p:spPr/>
        <p:txBody>
          <a:bodyPr/>
          <a:lstStyle/>
          <a:p>
            <a:r>
              <a:rPr lang="en-US" dirty="0"/>
              <a:t>Digitization</a:t>
            </a:r>
          </a:p>
        </p:txBody>
      </p:sp>
      <p:sp>
        <p:nvSpPr>
          <p:cNvPr id="3" name="Content Placeholder 2">
            <a:extLst>
              <a:ext uri="{FF2B5EF4-FFF2-40B4-BE49-F238E27FC236}">
                <a16:creationId xmlns:a16="http://schemas.microsoft.com/office/drawing/2014/main" id="{0FD6F491-CD30-4C75-B638-3E160DBB0310}"/>
              </a:ext>
            </a:extLst>
          </p:cNvPr>
          <p:cNvSpPr>
            <a:spLocks noGrp="1"/>
          </p:cNvSpPr>
          <p:nvPr>
            <p:ph idx="1"/>
          </p:nvPr>
        </p:nvSpPr>
        <p:spPr>
          <a:xfrm>
            <a:off x="185498" y="1980450"/>
            <a:ext cx="8596668" cy="3880773"/>
          </a:xfrm>
        </p:spPr>
        <p:txBody>
          <a:bodyPr vert="horz" lIns="91440" tIns="45720" rIns="91440" bIns="45720" rtlCol="0" anchor="t">
            <a:normAutofit/>
          </a:bodyPr>
          <a:lstStyle/>
          <a:p>
            <a:pPr lvl="1"/>
            <a:r>
              <a:rPr lang="en-US" sz="1800" b="1" dirty="0">
                <a:solidFill>
                  <a:schemeClr val="accent2">
                    <a:lumMod val="50000"/>
                  </a:schemeClr>
                </a:solidFill>
                <a:latin typeface="+mj-lt"/>
                <a:ea typeface="+mj-ea"/>
                <a:cs typeface="+mj-cs"/>
              </a:rPr>
              <a:t>Defined Scope of Project - Property Files (1956-Present) </a:t>
            </a:r>
          </a:p>
          <a:p>
            <a:pPr lvl="1"/>
            <a:r>
              <a:rPr lang="en-US" sz="1800" b="1" dirty="0">
                <a:solidFill>
                  <a:schemeClr val="accent2">
                    <a:lumMod val="50000"/>
                  </a:schemeClr>
                </a:solidFill>
                <a:latin typeface="+mj-lt"/>
                <a:ea typeface="+mj-ea"/>
                <a:cs typeface="+mj-cs"/>
              </a:rPr>
              <a:t>Vendor Interviews &amp; Quotes </a:t>
            </a:r>
          </a:p>
          <a:p>
            <a:pPr lvl="1"/>
            <a:r>
              <a:rPr lang="en-US" sz="1800" b="1" dirty="0">
                <a:solidFill>
                  <a:schemeClr val="accent2">
                    <a:lumMod val="50000"/>
                  </a:schemeClr>
                </a:solidFill>
                <a:latin typeface="+mj-lt"/>
                <a:ea typeface="+mj-ea"/>
                <a:cs typeface="+mj-cs"/>
              </a:rPr>
              <a:t>Scanning Evaluations &amp; Demos</a:t>
            </a:r>
          </a:p>
          <a:p>
            <a:pPr lvl="1"/>
            <a:r>
              <a:rPr lang="en-US" sz="1800" b="1" dirty="0">
                <a:solidFill>
                  <a:schemeClr val="accent2">
                    <a:lumMod val="50000"/>
                  </a:schemeClr>
                </a:solidFill>
                <a:latin typeface="+mj-lt"/>
                <a:ea typeface="+mj-ea"/>
                <a:cs typeface="+mj-cs"/>
              </a:rPr>
              <a:t>Administrative Staff Collaboration </a:t>
            </a:r>
          </a:p>
          <a:p>
            <a:endParaRPr lang="en-US" dirty="0"/>
          </a:p>
        </p:txBody>
      </p:sp>
    </p:spTree>
    <p:extLst>
      <p:ext uri="{BB962C8B-B14F-4D97-AF65-F5344CB8AC3E}">
        <p14:creationId xmlns:p14="http://schemas.microsoft.com/office/powerpoint/2010/main" val="1758666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E269-0920-463E-ACE6-468237BF3952}"/>
              </a:ext>
            </a:extLst>
          </p:cNvPr>
          <p:cNvSpPr>
            <a:spLocks noGrp="1"/>
          </p:cNvSpPr>
          <p:nvPr>
            <p:ph type="title"/>
          </p:nvPr>
        </p:nvSpPr>
        <p:spPr/>
        <p:txBody>
          <a:bodyPr/>
          <a:lstStyle/>
          <a:p>
            <a:r>
              <a:rPr lang="en-US" dirty="0"/>
              <a:t>Remote Pilot Certification &amp; Drone Program</a:t>
            </a:r>
          </a:p>
        </p:txBody>
      </p:sp>
      <p:sp>
        <p:nvSpPr>
          <p:cNvPr id="3" name="Content Placeholder 2">
            <a:extLst>
              <a:ext uri="{FF2B5EF4-FFF2-40B4-BE49-F238E27FC236}">
                <a16:creationId xmlns:a16="http://schemas.microsoft.com/office/drawing/2014/main" id="{D97E4EC6-88E1-4858-9418-92003BB3A2EB}"/>
              </a:ext>
            </a:extLst>
          </p:cNvPr>
          <p:cNvSpPr>
            <a:spLocks noGrp="1"/>
          </p:cNvSpPr>
          <p:nvPr>
            <p:ph idx="1"/>
          </p:nvPr>
        </p:nvSpPr>
        <p:spPr>
          <a:xfrm>
            <a:off x="608323" y="1606408"/>
            <a:ext cx="8596668" cy="3880773"/>
          </a:xfrm>
        </p:spPr>
        <p:txBody>
          <a:bodyPr/>
          <a:lstStyle/>
          <a:p>
            <a:pPr marL="0" indent="0">
              <a:buNone/>
            </a:pPr>
            <a:endParaRPr lang="en-US" b="1" dirty="0">
              <a:solidFill>
                <a:schemeClr val="accent2">
                  <a:lumMod val="50000"/>
                </a:schemeClr>
              </a:solidFill>
              <a:latin typeface="+mj-lt"/>
              <a:ea typeface="+mj-ea"/>
              <a:cs typeface="+mj-cs"/>
            </a:endParaRPr>
          </a:p>
          <a:p>
            <a:r>
              <a:rPr lang="en-US" b="1" dirty="0">
                <a:solidFill>
                  <a:schemeClr val="accent2">
                    <a:lumMod val="50000"/>
                  </a:schemeClr>
                </a:solidFill>
                <a:latin typeface="+mj-lt"/>
                <a:ea typeface="+mj-ea"/>
                <a:cs typeface="+mj-cs"/>
              </a:rPr>
              <a:t>Federal Aviation Administration “Part 107” knowledge test requirement</a:t>
            </a:r>
          </a:p>
          <a:p>
            <a:pPr lvl="1"/>
            <a:r>
              <a:rPr lang="en-US" sz="1800" b="1" dirty="0">
                <a:solidFill>
                  <a:schemeClr val="accent2">
                    <a:lumMod val="50000"/>
                  </a:schemeClr>
                </a:solidFill>
                <a:latin typeface="+mj-lt"/>
                <a:ea typeface="+mj-ea"/>
                <a:cs typeface="+mj-cs"/>
              </a:rPr>
              <a:t>Two Staff Obtained Certification </a:t>
            </a:r>
          </a:p>
          <a:p>
            <a:pPr lvl="1"/>
            <a:r>
              <a:rPr lang="en-US" sz="1800" b="1" dirty="0">
                <a:solidFill>
                  <a:schemeClr val="accent2">
                    <a:lumMod val="50000"/>
                  </a:schemeClr>
                </a:solidFill>
                <a:latin typeface="+mj-lt"/>
                <a:ea typeface="+mj-ea"/>
                <a:cs typeface="+mj-cs"/>
              </a:rPr>
              <a:t>Communications &amp; Branding</a:t>
            </a:r>
          </a:p>
          <a:p>
            <a:pPr marL="457200" lvl="1" indent="0">
              <a:buNone/>
            </a:pPr>
            <a:r>
              <a:rPr lang="en-US" sz="1800" b="1" dirty="0">
                <a:solidFill>
                  <a:schemeClr val="accent2">
                    <a:lumMod val="50000"/>
                  </a:schemeClr>
                </a:solidFill>
                <a:latin typeface="+mj-lt"/>
                <a:ea typeface="+mj-ea"/>
                <a:cs typeface="+mj-cs"/>
              </a:rPr>
              <a:t>	</a:t>
            </a:r>
          </a:p>
          <a:p>
            <a:pPr marL="457200" lvl="1" indent="0">
              <a:buNone/>
            </a:pPr>
            <a:endParaRPr lang="en-US" sz="1800" b="1" dirty="0">
              <a:solidFill>
                <a:schemeClr val="accent2">
                  <a:lumMod val="50000"/>
                </a:schemeClr>
              </a:solidFill>
              <a:latin typeface="+mj-lt"/>
              <a:ea typeface="+mj-ea"/>
              <a:cs typeface="+mj-cs"/>
            </a:endParaRPr>
          </a:p>
          <a:p>
            <a:pPr marL="457200" lvl="1" indent="0">
              <a:buNone/>
            </a:pPr>
            <a:endParaRPr lang="en-US" sz="1800" b="1" dirty="0">
              <a:solidFill>
                <a:schemeClr val="accent2">
                  <a:lumMod val="50000"/>
                </a:schemeClr>
              </a:solidFill>
              <a:latin typeface="+mj-lt"/>
              <a:ea typeface="+mj-ea"/>
              <a:cs typeface="+mj-cs"/>
            </a:endParaRPr>
          </a:p>
        </p:txBody>
      </p:sp>
      <p:pic>
        <p:nvPicPr>
          <p:cNvPr id="7" name="Picture 6">
            <a:extLst>
              <a:ext uri="{FF2B5EF4-FFF2-40B4-BE49-F238E27FC236}">
                <a16:creationId xmlns:a16="http://schemas.microsoft.com/office/drawing/2014/main" id="{F4C25B93-51B6-4E7D-AF41-BD006AFA2D5B}"/>
              </a:ext>
            </a:extLst>
          </p:cNvPr>
          <p:cNvPicPr>
            <a:picLocks noChangeAspect="1"/>
          </p:cNvPicPr>
          <p:nvPr/>
        </p:nvPicPr>
        <p:blipFill rotWithShape="1">
          <a:blip r:embed="rId3"/>
          <a:srcRect l="14259" r="18685" b="13842"/>
          <a:stretch/>
        </p:blipFill>
        <p:spPr>
          <a:xfrm>
            <a:off x="1517799" y="4013967"/>
            <a:ext cx="2800397" cy="2698563"/>
          </a:xfrm>
          <a:prstGeom prst="rect">
            <a:avLst/>
          </a:prstGeom>
        </p:spPr>
      </p:pic>
      <p:pic>
        <p:nvPicPr>
          <p:cNvPr id="8" name="Picture 7">
            <a:extLst>
              <a:ext uri="{FF2B5EF4-FFF2-40B4-BE49-F238E27FC236}">
                <a16:creationId xmlns:a16="http://schemas.microsoft.com/office/drawing/2014/main" id="{4C8E3EDB-20B6-47B3-9B8E-F0B31B25EB8B}"/>
              </a:ext>
            </a:extLst>
          </p:cNvPr>
          <p:cNvPicPr>
            <a:picLocks noChangeAspect="1"/>
          </p:cNvPicPr>
          <p:nvPr/>
        </p:nvPicPr>
        <p:blipFill>
          <a:blip r:embed="rId4"/>
          <a:stretch>
            <a:fillRect/>
          </a:stretch>
        </p:blipFill>
        <p:spPr>
          <a:xfrm>
            <a:off x="4540958" y="2942499"/>
            <a:ext cx="2710506" cy="3733860"/>
          </a:xfrm>
          <a:prstGeom prst="rect">
            <a:avLst/>
          </a:prstGeom>
        </p:spPr>
      </p:pic>
      <p:pic>
        <p:nvPicPr>
          <p:cNvPr id="5" name="Picture 4">
            <a:extLst>
              <a:ext uri="{FF2B5EF4-FFF2-40B4-BE49-F238E27FC236}">
                <a16:creationId xmlns:a16="http://schemas.microsoft.com/office/drawing/2014/main" id="{E5F40AA3-FA48-4836-85FC-654434E1F4E3}"/>
              </a:ext>
            </a:extLst>
          </p:cNvPr>
          <p:cNvPicPr>
            <a:picLocks noChangeAspect="1"/>
          </p:cNvPicPr>
          <p:nvPr/>
        </p:nvPicPr>
        <p:blipFill>
          <a:blip r:embed="rId5"/>
          <a:stretch>
            <a:fillRect/>
          </a:stretch>
        </p:blipFill>
        <p:spPr>
          <a:xfrm rot="5400000">
            <a:off x="7007494" y="3410761"/>
            <a:ext cx="3733861" cy="2800396"/>
          </a:xfrm>
          <a:prstGeom prst="rect">
            <a:avLst/>
          </a:prstGeom>
        </p:spPr>
      </p:pic>
    </p:spTree>
    <p:extLst>
      <p:ext uri="{BB962C8B-B14F-4D97-AF65-F5344CB8AC3E}">
        <p14:creationId xmlns:p14="http://schemas.microsoft.com/office/powerpoint/2010/main" val="298549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7A7BD-36B6-4826-9C71-3679AB129A26}"/>
              </a:ext>
            </a:extLst>
          </p:cNvPr>
          <p:cNvPicPr>
            <a:picLocks noChangeAspect="1"/>
          </p:cNvPicPr>
          <p:nvPr/>
        </p:nvPicPr>
        <p:blipFill rotWithShape="1">
          <a:blip r:embed="rId2">
            <a:duotone>
              <a:schemeClr val="bg2">
                <a:shade val="45000"/>
                <a:satMod val="135000"/>
              </a:schemeClr>
              <a:prstClr val="white"/>
            </a:duotone>
          </a:blip>
          <a:srcRect l="2501" r="11787"/>
          <a:stretch/>
        </p:blipFill>
        <p:spPr>
          <a:xfrm>
            <a:off x="609599" y="742805"/>
            <a:ext cx="8811491" cy="5372390"/>
          </a:xfrm>
          <a:prstGeom prst="rect">
            <a:avLst/>
          </a:prstGeom>
        </p:spPr>
      </p:pic>
      <p:sp>
        <p:nvSpPr>
          <p:cNvPr id="2" name="Title 1">
            <a:extLst>
              <a:ext uri="{FF2B5EF4-FFF2-40B4-BE49-F238E27FC236}">
                <a16:creationId xmlns:a16="http://schemas.microsoft.com/office/drawing/2014/main" id="{7F623D47-06BF-4543-881D-0F6F7CD94A72}"/>
              </a:ext>
            </a:extLst>
          </p:cNvPr>
          <p:cNvSpPr>
            <a:spLocks noGrp="1"/>
          </p:cNvSpPr>
          <p:nvPr>
            <p:ph type="title"/>
          </p:nvPr>
        </p:nvSpPr>
        <p:spPr>
          <a:xfrm>
            <a:off x="717010" y="609600"/>
            <a:ext cx="8596668" cy="1752600"/>
          </a:xfrm>
        </p:spPr>
        <p:txBody>
          <a:bodyPr>
            <a:normAutofit fontScale="90000"/>
          </a:bodyPr>
          <a:lstStyle/>
          <a:p>
            <a:r>
              <a:rPr lang="en-US" dirty="0"/>
              <a:t>The Four Pillars</a:t>
            </a:r>
            <a:br>
              <a:rPr lang="en-US" sz="1200" dirty="0"/>
            </a:br>
            <a:br>
              <a:rPr lang="en-US" sz="1200" dirty="0"/>
            </a:br>
            <a:r>
              <a:rPr lang="en-US" sz="2200" b="1" dirty="0">
                <a:solidFill>
                  <a:schemeClr val="accent2">
                    <a:lumMod val="50000"/>
                  </a:schemeClr>
                </a:solidFill>
              </a:rPr>
              <a:t>In 2021, the “Four Pillars” are considered and included in more day to day operational processes, as well as being incorporated into larger projects. As services were reviewed, changed or added, the “Four Pillars” provided direction on where to make adjustments to ensure our commitment to them and to our community were met. </a:t>
            </a:r>
          </a:p>
        </p:txBody>
      </p:sp>
      <p:sp>
        <p:nvSpPr>
          <p:cNvPr id="3" name="Content Placeholder 2">
            <a:extLst>
              <a:ext uri="{FF2B5EF4-FFF2-40B4-BE49-F238E27FC236}">
                <a16:creationId xmlns:a16="http://schemas.microsoft.com/office/drawing/2014/main" id="{F1727044-789E-448A-BE69-ACF810F83CD3}"/>
              </a:ext>
            </a:extLst>
          </p:cNvPr>
          <p:cNvSpPr>
            <a:spLocks noGrp="1"/>
          </p:cNvSpPr>
          <p:nvPr>
            <p:ph idx="1"/>
          </p:nvPr>
        </p:nvSpPr>
        <p:spPr>
          <a:xfrm>
            <a:off x="824422" y="2947989"/>
            <a:ext cx="8596668" cy="2868611"/>
          </a:xfrm>
        </p:spPr>
        <p:txBody>
          <a:bodyPr/>
          <a:lstStyle/>
          <a:p>
            <a:endParaRPr lang="en-US" dirty="0"/>
          </a:p>
          <a:p>
            <a:r>
              <a:rPr lang="en-US" sz="2400" dirty="0"/>
              <a:t>Improve services to residents</a:t>
            </a:r>
          </a:p>
          <a:p>
            <a:r>
              <a:rPr lang="en-US" sz="2400" dirty="0"/>
              <a:t>Be fiscally responsible</a:t>
            </a:r>
          </a:p>
          <a:p>
            <a:r>
              <a:rPr lang="en-US" sz="2400" dirty="0"/>
              <a:t>Be innovative and improve processes</a:t>
            </a:r>
          </a:p>
          <a:p>
            <a:r>
              <a:rPr lang="en-US" sz="2400" dirty="0"/>
              <a:t>Be Sustainable</a:t>
            </a:r>
          </a:p>
        </p:txBody>
      </p:sp>
    </p:spTree>
    <p:extLst>
      <p:ext uri="{BB962C8B-B14F-4D97-AF65-F5344CB8AC3E}">
        <p14:creationId xmlns:p14="http://schemas.microsoft.com/office/powerpoint/2010/main" val="2263623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66C23A-ADF9-4E7D-93EA-3AD3CACF59DE}"/>
              </a:ext>
            </a:extLst>
          </p:cNvPr>
          <p:cNvPicPr>
            <a:picLocks noGrp="1" noChangeAspect="1"/>
          </p:cNvPicPr>
          <p:nvPr>
            <p:ph idx="1"/>
          </p:nvPr>
        </p:nvPicPr>
        <p:blipFill rotWithShape="1">
          <a:blip r:embed="rId3"/>
          <a:srcRect l="121" t="3091" r="-2905" b="273"/>
          <a:stretch/>
        </p:blipFill>
        <p:spPr>
          <a:xfrm>
            <a:off x="0" y="0"/>
            <a:ext cx="10941635" cy="6858000"/>
          </a:xfrm>
        </p:spPr>
      </p:pic>
    </p:spTree>
    <p:extLst>
      <p:ext uri="{BB962C8B-B14F-4D97-AF65-F5344CB8AC3E}">
        <p14:creationId xmlns:p14="http://schemas.microsoft.com/office/powerpoint/2010/main" val="2420136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F18B8E-B895-464D-8E0F-E05F2E2B9A6F}"/>
              </a:ext>
            </a:extLst>
          </p:cNvPr>
          <p:cNvPicPr>
            <a:picLocks noChangeAspect="1"/>
          </p:cNvPicPr>
          <p:nvPr/>
        </p:nvPicPr>
        <p:blipFill>
          <a:blip r:embed="rId3"/>
          <a:stretch>
            <a:fillRect/>
          </a:stretch>
        </p:blipFill>
        <p:spPr>
          <a:xfrm>
            <a:off x="0" y="0"/>
            <a:ext cx="10287001" cy="6858000"/>
          </a:xfrm>
          <a:prstGeom prst="rect">
            <a:avLst/>
          </a:prstGeom>
        </p:spPr>
      </p:pic>
    </p:spTree>
    <p:extLst>
      <p:ext uri="{BB962C8B-B14F-4D97-AF65-F5344CB8AC3E}">
        <p14:creationId xmlns:p14="http://schemas.microsoft.com/office/powerpoint/2010/main" val="391603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79AA2-88F4-4808-B8D4-2151C105640E}"/>
              </a:ext>
            </a:extLst>
          </p:cNvPr>
          <p:cNvPicPr>
            <a:picLocks noChangeAspect="1"/>
          </p:cNvPicPr>
          <p:nvPr/>
        </p:nvPicPr>
        <p:blipFill rotWithShape="1">
          <a:blip r:embed="rId3"/>
          <a:srcRect r="27416" b="27416"/>
          <a:stretch/>
        </p:blipFill>
        <p:spPr>
          <a:xfrm>
            <a:off x="0" y="0"/>
            <a:ext cx="10286999" cy="6858000"/>
          </a:xfrm>
          <a:prstGeom prst="rect">
            <a:avLst/>
          </a:prstGeom>
        </p:spPr>
      </p:pic>
    </p:spTree>
    <p:extLst>
      <p:ext uri="{BB962C8B-B14F-4D97-AF65-F5344CB8AC3E}">
        <p14:creationId xmlns:p14="http://schemas.microsoft.com/office/powerpoint/2010/main" val="2755605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52C4-A7EB-432A-BC81-E0EB89FD10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A3D0BA-65B5-4B5A-B19E-51FC33A2248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B92480-D767-493C-A6A3-842C34C8AB82}"/>
              </a:ext>
            </a:extLst>
          </p:cNvPr>
          <p:cNvPicPr>
            <a:picLocks noChangeAspect="1"/>
          </p:cNvPicPr>
          <p:nvPr/>
        </p:nvPicPr>
        <p:blipFill rotWithShape="1">
          <a:blip r:embed="rId2"/>
          <a:srcRect t="16432" r="16432"/>
          <a:stretch/>
        </p:blipFill>
        <p:spPr>
          <a:xfrm>
            <a:off x="0" y="0"/>
            <a:ext cx="10287000" cy="6858000"/>
          </a:xfrm>
          <a:prstGeom prst="rect">
            <a:avLst/>
          </a:prstGeom>
        </p:spPr>
      </p:pic>
    </p:spTree>
    <p:extLst>
      <p:ext uri="{BB962C8B-B14F-4D97-AF65-F5344CB8AC3E}">
        <p14:creationId xmlns:p14="http://schemas.microsoft.com/office/powerpoint/2010/main" val="268512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7C22C-ECEB-4140-98FC-B3C2153A8770}"/>
              </a:ext>
            </a:extLst>
          </p:cNvPr>
          <p:cNvSpPr>
            <a:spLocks noGrp="1"/>
          </p:cNvSpPr>
          <p:nvPr>
            <p:ph type="title"/>
          </p:nvPr>
        </p:nvSpPr>
        <p:spPr/>
        <p:txBody>
          <a:bodyPr/>
          <a:lstStyle/>
          <a:p>
            <a:r>
              <a:rPr lang="en-US" dirty="0"/>
              <a:t>ZONING DEPARTMENT – 2022 GOALS</a:t>
            </a:r>
          </a:p>
        </p:txBody>
      </p:sp>
      <p:sp>
        <p:nvSpPr>
          <p:cNvPr id="3" name="Content Placeholder 2">
            <a:extLst>
              <a:ext uri="{FF2B5EF4-FFF2-40B4-BE49-F238E27FC236}">
                <a16:creationId xmlns:a16="http://schemas.microsoft.com/office/drawing/2014/main" id="{B1392AC7-8F35-4473-B8C9-BB4E4245723A}"/>
              </a:ext>
            </a:extLst>
          </p:cNvPr>
          <p:cNvSpPr>
            <a:spLocks noGrp="1"/>
          </p:cNvSpPr>
          <p:nvPr>
            <p:ph idx="1"/>
          </p:nvPr>
        </p:nvSpPr>
        <p:spPr>
          <a:xfrm>
            <a:off x="234098" y="1795924"/>
            <a:ext cx="5367799" cy="2338047"/>
          </a:xfrm>
        </p:spPr>
        <p:txBody>
          <a:bodyPr/>
          <a:lstStyle/>
          <a:p>
            <a:pPr lvl="1"/>
            <a:r>
              <a:rPr lang="en-US" sz="1800" b="1" dirty="0">
                <a:solidFill>
                  <a:schemeClr val="accent2">
                    <a:lumMod val="50000"/>
                  </a:schemeClr>
                </a:solidFill>
                <a:latin typeface="+mj-lt"/>
                <a:ea typeface="+mj-ea"/>
                <a:cs typeface="+mj-cs"/>
              </a:rPr>
              <a:t>Sustainability-Centered File Digitization</a:t>
            </a:r>
          </a:p>
          <a:p>
            <a:pPr lvl="1"/>
            <a:r>
              <a:rPr lang="en-US" sz="1800" b="1" dirty="0">
                <a:solidFill>
                  <a:schemeClr val="accent2">
                    <a:lumMod val="50000"/>
                  </a:schemeClr>
                </a:solidFill>
                <a:latin typeface="+mj-lt"/>
                <a:ea typeface="+mj-ea"/>
                <a:cs typeface="+mj-cs"/>
              </a:rPr>
              <a:t>Comprehensive Plan Support</a:t>
            </a:r>
          </a:p>
          <a:p>
            <a:pPr lvl="1"/>
            <a:r>
              <a:rPr lang="en-US" sz="1800" b="1" dirty="0">
                <a:solidFill>
                  <a:schemeClr val="accent2">
                    <a:lumMod val="50000"/>
                  </a:schemeClr>
                </a:solidFill>
                <a:latin typeface="+mj-lt"/>
                <a:ea typeface="+mj-ea"/>
                <a:cs typeface="+mj-cs"/>
              </a:rPr>
              <a:t>Continuing Education </a:t>
            </a:r>
          </a:p>
          <a:p>
            <a:pPr lvl="1"/>
            <a:r>
              <a:rPr lang="en-US" sz="1800" b="1" dirty="0">
                <a:solidFill>
                  <a:schemeClr val="accent2">
                    <a:lumMod val="50000"/>
                  </a:schemeClr>
                </a:solidFill>
                <a:latin typeface="+mj-lt"/>
                <a:ea typeface="+mj-ea"/>
                <a:cs typeface="+mj-cs"/>
              </a:rPr>
              <a:t>Drone Program Expansion</a:t>
            </a:r>
          </a:p>
        </p:txBody>
      </p:sp>
    </p:spTree>
    <p:extLst>
      <p:ext uri="{BB962C8B-B14F-4D97-AF65-F5344CB8AC3E}">
        <p14:creationId xmlns:p14="http://schemas.microsoft.com/office/powerpoint/2010/main" val="163355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7C22C-ECEB-4140-98FC-B3C2153A8770}"/>
              </a:ext>
            </a:extLst>
          </p:cNvPr>
          <p:cNvSpPr>
            <a:spLocks noGrp="1"/>
          </p:cNvSpPr>
          <p:nvPr>
            <p:ph type="title"/>
          </p:nvPr>
        </p:nvSpPr>
        <p:spPr>
          <a:xfrm>
            <a:off x="1185334" y="1231900"/>
            <a:ext cx="7539566" cy="3505200"/>
          </a:xfrm>
        </p:spPr>
        <p:txBody>
          <a:bodyPr>
            <a:normAutofit/>
          </a:bodyPr>
          <a:lstStyle/>
          <a:p>
            <a:pPr algn="ctr"/>
            <a:r>
              <a:rPr lang="en-US" sz="6600">
                <a:latin typeface="Berlin Sans FB Demi" panose="020E0802020502020306" pitchFamily="34" charset="0"/>
              </a:rPr>
              <a:t>NOW…</a:t>
            </a:r>
            <a:br>
              <a:rPr lang="en-US" sz="6600">
                <a:latin typeface="Berlin Sans FB Demi" panose="020E0802020502020306" pitchFamily="34" charset="0"/>
              </a:rPr>
            </a:br>
            <a:r>
              <a:rPr lang="en-US" sz="6600">
                <a:latin typeface="Berlin Sans FB Demi" panose="020E0802020502020306" pitchFamily="34" charset="0"/>
              </a:rPr>
              <a:t>ON TO A GREAT</a:t>
            </a:r>
            <a:br>
              <a:rPr lang="en-US" sz="6600" dirty="0">
                <a:latin typeface="Berlin Sans FB Demi" panose="020E0802020502020306" pitchFamily="34" charset="0"/>
              </a:rPr>
            </a:br>
            <a:r>
              <a:rPr lang="en-US" sz="6600" dirty="0">
                <a:latin typeface="Berlin Sans FB Demi" panose="020E0802020502020306" pitchFamily="34" charset="0"/>
              </a:rPr>
              <a:t>2022!</a:t>
            </a:r>
          </a:p>
        </p:txBody>
      </p:sp>
    </p:spTree>
    <p:extLst>
      <p:ext uri="{BB962C8B-B14F-4D97-AF65-F5344CB8AC3E}">
        <p14:creationId xmlns:p14="http://schemas.microsoft.com/office/powerpoint/2010/main" val="1582187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EEF7D-7D9A-4CE4-A066-1CB343A2AAC3}"/>
              </a:ext>
            </a:extLst>
          </p:cNvPr>
          <p:cNvSpPr>
            <a:spLocks noGrp="1"/>
          </p:cNvSpPr>
          <p:nvPr>
            <p:ph type="title"/>
          </p:nvPr>
        </p:nvSpPr>
        <p:spPr>
          <a:xfrm>
            <a:off x="677334" y="609600"/>
            <a:ext cx="9165166" cy="2654300"/>
          </a:xfrm>
        </p:spPr>
        <p:txBody>
          <a:bodyPr>
            <a:normAutofit/>
          </a:bodyPr>
          <a:lstStyle/>
          <a:p>
            <a:r>
              <a:rPr lang="en-US" dirty="0"/>
              <a:t>Board of Trustee</a:t>
            </a:r>
            <a:br>
              <a:rPr lang="en-US" dirty="0"/>
            </a:br>
            <a:br>
              <a:rPr lang="en-US" dirty="0"/>
            </a:br>
            <a:r>
              <a:rPr lang="en-US" dirty="0"/>
              <a:t>TOWNSHIP ADMINISTRATION </a:t>
            </a:r>
            <a:br>
              <a:rPr lang="en-US" dirty="0"/>
            </a:br>
            <a:endParaRPr lang="en-US" dirty="0"/>
          </a:p>
        </p:txBody>
      </p:sp>
    </p:spTree>
    <p:extLst>
      <p:ext uri="{BB962C8B-B14F-4D97-AF65-F5344CB8AC3E}">
        <p14:creationId xmlns:p14="http://schemas.microsoft.com/office/powerpoint/2010/main" val="1282609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0B605F-AA74-45A4-B616-D1751CE7FA57}"/>
              </a:ext>
            </a:extLst>
          </p:cNvPr>
          <p:cNvSpPr txBox="1">
            <a:spLocks/>
          </p:cNvSpPr>
          <p:nvPr/>
        </p:nvSpPr>
        <p:spPr>
          <a:xfrm>
            <a:off x="728134" y="838200"/>
            <a:ext cx="9142076" cy="5449455"/>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sz="1800" b="1" dirty="0">
                <a:solidFill>
                  <a:schemeClr val="accent2">
                    <a:lumMod val="50000"/>
                  </a:schemeClr>
                </a:solidFill>
              </a:rPr>
            </a:br>
            <a:r>
              <a:rPr lang="en-US" sz="3300" b="1" dirty="0">
                <a:solidFill>
                  <a:schemeClr val="accent2">
                    <a:lumMod val="50000"/>
                  </a:schemeClr>
                </a:solidFill>
              </a:rPr>
              <a:t>Communications</a:t>
            </a:r>
          </a:p>
          <a:p>
            <a:endParaRPr lang="en-US" sz="2400" b="1" dirty="0">
              <a:solidFill>
                <a:schemeClr val="accent2">
                  <a:lumMod val="50000"/>
                </a:schemeClr>
              </a:solidFill>
            </a:endParaRPr>
          </a:p>
          <a:p>
            <a:endParaRPr lang="en-US" sz="2400" b="1" dirty="0">
              <a:solidFill>
                <a:schemeClr val="accent2">
                  <a:lumMod val="50000"/>
                </a:schemeClr>
              </a:solidFill>
            </a:endParaRPr>
          </a:p>
          <a:p>
            <a:pPr marL="285750" indent="-285750">
              <a:buFont typeface="Arial" panose="020B0604020202020204" pitchFamily="34" charset="0"/>
              <a:buChar char="•"/>
            </a:pPr>
            <a:r>
              <a:rPr lang="en-US" sz="1800" b="1" dirty="0">
                <a:solidFill>
                  <a:schemeClr val="accent2">
                    <a:lumMod val="50000"/>
                  </a:schemeClr>
                </a:solidFill>
              </a:rPr>
              <a:t>Communications Officer - Regular communications with the community via Facebook, Twitter, and Township website</a:t>
            </a:r>
          </a:p>
          <a:p>
            <a:pPr marL="742950" lvl="1" indent="-285750">
              <a:buFont typeface="Arial" panose="020B0604020202020204" pitchFamily="34" charset="0"/>
              <a:buChar char="•"/>
            </a:pPr>
            <a:endParaRPr lang="en-US" sz="100" b="1" dirty="0">
              <a:solidFill>
                <a:schemeClr val="accent2">
                  <a:lumMod val="50000"/>
                </a:schemeClr>
              </a:solidFill>
            </a:endParaRPr>
          </a:p>
          <a:p>
            <a:pPr marL="742950" lvl="1" indent="-285750">
              <a:buFont typeface="Arial" panose="020B0604020202020204" pitchFamily="34" charset="0"/>
              <a:buChar char="•"/>
            </a:pPr>
            <a:endParaRPr lang="en-US" sz="100" b="1" dirty="0">
              <a:solidFill>
                <a:schemeClr val="accent2">
                  <a:lumMod val="50000"/>
                </a:schemeClr>
              </a:solidFill>
            </a:endParaRPr>
          </a:p>
          <a:p>
            <a:endParaRPr lang="en-US" sz="1800" b="1" dirty="0">
              <a:solidFill>
                <a:schemeClr val="accent2">
                  <a:lumMod val="50000"/>
                </a:schemeClr>
              </a:solidFill>
            </a:endParaRPr>
          </a:p>
          <a:p>
            <a:pPr marL="285750" indent="-285750">
              <a:buFont typeface="Arial" panose="020B0604020202020204" pitchFamily="34" charset="0"/>
              <a:buChar char="•"/>
            </a:pPr>
            <a:r>
              <a:rPr lang="en-US" sz="1800" b="1" dirty="0">
                <a:solidFill>
                  <a:schemeClr val="accent2">
                    <a:lumMod val="50000"/>
                  </a:schemeClr>
                </a:solidFill>
              </a:rPr>
              <a:t>“Notify Me” – easily reaching nearly 1000 residents with news flashes and special events</a:t>
            </a:r>
          </a:p>
          <a:p>
            <a:endParaRPr lang="en-US" sz="1800" b="1" dirty="0">
              <a:solidFill>
                <a:schemeClr val="accent2">
                  <a:lumMod val="50000"/>
                </a:schemeClr>
              </a:solidFill>
            </a:endParaRPr>
          </a:p>
          <a:p>
            <a:pPr marL="285750" indent="-285750">
              <a:buFont typeface="Arial" panose="020B0604020202020204" pitchFamily="34" charset="0"/>
              <a:buChar char="•"/>
            </a:pPr>
            <a:r>
              <a:rPr lang="en-US" sz="1800" b="1" dirty="0">
                <a:solidFill>
                  <a:schemeClr val="accent2">
                    <a:lumMod val="50000"/>
                  </a:schemeClr>
                </a:solidFill>
              </a:rPr>
              <a:t>Multiple mail pieces to residents on specific topics: Comprehensive Plan Open House, Community Committees</a:t>
            </a:r>
          </a:p>
          <a:p>
            <a:r>
              <a:rPr lang="en-US" sz="1800" b="1" dirty="0">
                <a:solidFill>
                  <a:schemeClr val="accent2">
                    <a:lumMod val="50000"/>
                  </a:schemeClr>
                </a:solidFill>
              </a:rPr>
              <a:t> </a:t>
            </a:r>
          </a:p>
          <a:p>
            <a:pPr marL="285750" indent="-285750">
              <a:buFont typeface="Arial" panose="020B0604020202020204" pitchFamily="34" charset="0"/>
              <a:buChar char="•"/>
            </a:pPr>
            <a:r>
              <a:rPr lang="en-US" sz="1800" b="1" dirty="0">
                <a:solidFill>
                  <a:schemeClr val="accent2">
                    <a:lumMod val="50000"/>
                  </a:schemeClr>
                </a:solidFill>
              </a:rPr>
              <a:t>Livestreaming of Board meetings – increasing viewership on YouTube</a:t>
            </a:r>
          </a:p>
          <a:p>
            <a:r>
              <a:rPr lang="en-US" sz="1800" b="1" dirty="0">
                <a:solidFill>
                  <a:schemeClr val="accent2">
                    <a:lumMod val="50000"/>
                  </a:schemeClr>
                </a:solidFill>
              </a:rPr>
              <a:t>	</a:t>
            </a:r>
          </a:p>
          <a:p>
            <a:br>
              <a:rPr lang="en-US" sz="1800" b="1" dirty="0">
                <a:solidFill>
                  <a:schemeClr val="accent2">
                    <a:lumMod val="50000"/>
                  </a:schemeClr>
                </a:solidFill>
              </a:rPr>
            </a:br>
            <a:br>
              <a:rPr lang="en-US" sz="1800" b="1" dirty="0">
                <a:solidFill>
                  <a:schemeClr val="accent2">
                    <a:lumMod val="50000"/>
                  </a:schemeClr>
                </a:solidFill>
              </a:rPr>
            </a:br>
            <a:endParaRPr lang="en-US" sz="1800" b="1" dirty="0">
              <a:solidFill>
                <a:schemeClr val="accent2">
                  <a:lumMod val="50000"/>
                </a:schemeClr>
              </a:solidFill>
            </a:endParaRPr>
          </a:p>
        </p:txBody>
      </p:sp>
    </p:spTree>
    <p:extLst>
      <p:ext uri="{BB962C8B-B14F-4D97-AF65-F5344CB8AC3E}">
        <p14:creationId xmlns:p14="http://schemas.microsoft.com/office/powerpoint/2010/main" val="2284785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AA5F-B803-4293-8A0E-2B1A5DF82821}"/>
              </a:ext>
            </a:extLst>
          </p:cNvPr>
          <p:cNvSpPr>
            <a:spLocks noGrp="1"/>
          </p:cNvSpPr>
          <p:nvPr>
            <p:ph type="title"/>
          </p:nvPr>
        </p:nvSpPr>
        <p:spPr/>
        <p:txBody>
          <a:bodyPr/>
          <a:lstStyle/>
          <a:p>
            <a:r>
              <a:rPr lang="en-US" b="1" dirty="0">
                <a:solidFill>
                  <a:schemeClr val="accent2">
                    <a:lumMod val="50000"/>
                  </a:schemeClr>
                </a:solidFill>
              </a:rPr>
              <a:t>Planning &amp; Development</a:t>
            </a:r>
            <a:endParaRPr lang="en-US" dirty="0"/>
          </a:p>
        </p:txBody>
      </p:sp>
      <p:sp>
        <p:nvSpPr>
          <p:cNvPr id="3" name="Content Placeholder 2">
            <a:extLst>
              <a:ext uri="{FF2B5EF4-FFF2-40B4-BE49-F238E27FC236}">
                <a16:creationId xmlns:a16="http://schemas.microsoft.com/office/drawing/2014/main" id="{6365C97A-6954-40C9-9681-B9F48C90CE96}"/>
              </a:ext>
            </a:extLst>
          </p:cNvPr>
          <p:cNvSpPr>
            <a:spLocks noGrp="1"/>
          </p:cNvSpPr>
          <p:nvPr>
            <p:ph idx="1"/>
          </p:nvPr>
        </p:nvSpPr>
        <p:spPr>
          <a:xfrm>
            <a:off x="677334" y="2160590"/>
            <a:ext cx="8596668" cy="2767012"/>
          </a:xfrm>
        </p:spPr>
        <p:txBody>
          <a:bodyPr>
            <a:normAutofit/>
          </a:bodyPr>
          <a:lstStyle/>
          <a:p>
            <a:pPr marL="285750" indent="-285750">
              <a:buFont typeface="Wingdings" panose="05000000000000000000" pitchFamily="2" charset="2"/>
              <a:buChar char="§"/>
            </a:pPr>
            <a:r>
              <a:rPr lang="en-US" b="1" dirty="0">
                <a:solidFill>
                  <a:schemeClr val="accent2">
                    <a:lumMod val="50000"/>
                  </a:schemeClr>
                </a:solidFill>
              </a:rPr>
              <a:t>Liberty 2040 Community Plan – project timeline and key targets have been established</a:t>
            </a:r>
          </a:p>
          <a:p>
            <a:pPr marL="285750" indent="-285750">
              <a:buFont typeface="Wingdings" panose="05000000000000000000" pitchFamily="2" charset="2"/>
              <a:buChar char="§"/>
            </a:pPr>
            <a:r>
              <a:rPr lang="en-US" b="1" dirty="0">
                <a:solidFill>
                  <a:schemeClr val="accent2">
                    <a:lumMod val="50000"/>
                  </a:schemeClr>
                </a:solidFill>
              </a:rPr>
              <a:t>Continued work with neighboring entities – City of Powell, Orange Township – to discuss shared visions, strategies, best practices </a:t>
            </a:r>
          </a:p>
          <a:p>
            <a:pPr marL="285750" indent="-285750">
              <a:buFont typeface="Wingdings" panose="05000000000000000000" pitchFamily="2" charset="2"/>
              <a:buChar char="§"/>
            </a:pPr>
            <a:r>
              <a:rPr lang="en-US" b="1" dirty="0">
                <a:solidFill>
                  <a:schemeClr val="accent2">
                    <a:lumMod val="50000"/>
                  </a:schemeClr>
                </a:solidFill>
              </a:rPr>
              <a:t>SMART development practices – POD 18D</a:t>
            </a:r>
          </a:p>
          <a:p>
            <a:pPr marL="285750" indent="-285750">
              <a:buFont typeface="Wingdings" panose="05000000000000000000" pitchFamily="2" charset="2"/>
              <a:buChar char="§"/>
            </a:pPr>
            <a:r>
              <a:rPr lang="en-US" b="1" dirty="0">
                <a:solidFill>
                  <a:schemeClr val="accent2">
                    <a:lumMod val="50000"/>
                  </a:schemeClr>
                </a:solidFill>
              </a:rPr>
              <a:t>Continued communication with businesses for economic development strategy – work with business stakeholders on Liberty 2040 and other projects </a:t>
            </a:r>
          </a:p>
        </p:txBody>
      </p:sp>
    </p:spTree>
    <p:extLst>
      <p:ext uri="{BB962C8B-B14F-4D97-AF65-F5344CB8AC3E}">
        <p14:creationId xmlns:p14="http://schemas.microsoft.com/office/powerpoint/2010/main" val="1038932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AA5F-B803-4293-8A0E-2B1A5DF82821}"/>
              </a:ext>
            </a:extLst>
          </p:cNvPr>
          <p:cNvSpPr>
            <a:spLocks noGrp="1"/>
          </p:cNvSpPr>
          <p:nvPr>
            <p:ph type="title"/>
          </p:nvPr>
        </p:nvSpPr>
        <p:spPr/>
        <p:txBody>
          <a:bodyPr/>
          <a:lstStyle/>
          <a:p>
            <a:r>
              <a:rPr lang="en-US" b="1" dirty="0">
                <a:solidFill>
                  <a:schemeClr val="accent2">
                    <a:lumMod val="50000"/>
                  </a:schemeClr>
                </a:solidFill>
              </a:rPr>
              <a:t>Township Staffing</a:t>
            </a:r>
            <a:endParaRPr lang="en-US" dirty="0"/>
          </a:p>
        </p:txBody>
      </p:sp>
      <p:sp>
        <p:nvSpPr>
          <p:cNvPr id="3" name="Content Placeholder 2">
            <a:extLst>
              <a:ext uri="{FF2B5EF4-FFF2-40B4-BE49-F238E27FC236}">
                <a16:creationId xmlns:a16="http://schemas.microsoft.com/office/drawing/2014/main" id="{6365C97A-6954-40C9-9681-B9F48C90CE96}"/>
              </a:ext>
            </a:extLst>
          </p:cNvPr>
          <p:cNvSpPr>
            <a:spLocks noGrp="1"/>
          </p:cNvSpPr>
          <p:nvPr>
            <p:ph idx="1"/>
          </p:nvPr>
        </p:nvSpPr>
        <p:spPr>
          <a:xfrm>
            <a:off x="677334" y="1462090"/>
            <a:ext cx="7971366" cy="4697410"/>
          </a:xfrm>
        </p:spPr>
        <p:txBody>
          <a:bodyPr>
            <a:normAutofit/>
          </a:bodyPr>
          <a:lstStyle/>
          <a:p>
            <a:pPr marL="285750" indent="-285750">
              <a:buFont typeface="Arial" panose="020B0604020202020204" pitchFamily="34" charset="0"/>
              <a:buChar char="•"/>
            </a:pPr>
            <a:r>
              <a:rPr lang="en-US" b="1" dirty="0">
                <a:solidFill>
                  <a:schemeClr val="accent2">
                    <a:lumMod val="50000"/>
                  </a:schemeClr>
                </a:solidFill>
              </a:rPr>
              <a:t>Increased staffing in Parks &amp; Roads to meet resident demands and needs and accommodate for special events and future growth</a:t>
            </a:r>
          </a:p>
          <a:p>
            <a:pPr marL="285750" indent="-285750">
              <a:buFont typeface="Arial" panose="020B0604020202020204" pitchFamily="34" charset="0"/>
              <a:buChar char="•"/>
            </a:pPr>
            <a:r>
              <a:rPr lang="en-US" b="1" dirty="0">
                <a:solidFill>
                  <a:schemeClr val="accent2">
                    <a:lumMod val="50000"/>
                  </a:schemeClr>
                </a:solidFill>
              </a:rPr>
              <a:t>Staff Continuing Education and Training –AICP certification, SHRM certification, Leadership Delaware Program, “Unmanned Aircraft General” certification for drone usage, all Parks &amp; Roads staff now CDL holders, 2021-2022 Ethics Training, all employees CPR/AED trained</a:t>
            </a:r>
          </a:p>
          <a:p>
            <a:pPr marL="285750" indent="-285750">
              <a:buFont typeface="Arial" panose="020B0604020202020204" pitchFamily="34" charset="0"/>
              <a:buChar char="•"/>
            </a:pPr>
            <a:r>
              <a:rPr lang="en-US" b="1" dirty="0">
                <a:solidFill>
                  <a:schemeClr val="accent2">
                    <a:lumMod val="50000"/>
                  </a:schemeClr>
                </a:solidFill>
              </a:rPr>
              <a:t>Communications Officer now fully integrated in Township projects, events, etc.</a:t>
            </a:r>
          </a:p>
          <a:p>
            <a:pPr marL="285750" indent="-285750">
              <a:buFont typeface="Arial" panose="020B0604020202020204" pitchFamily="34" charset="0"/>
              <a:buChar char="•"/>
            </a:pPr>
            <a:r>
              <a:rPr lang="en-US" b="1" dirty="0">
                <a:solidFill>
                  <a:schemeClr val="accent2">
                    <a:lumMod val="50000"/>
                  </a:schemeClr>
                </a:solidFill>
              </a:rPr>
              <a:t>Township Administrative Modular units are fully operational and have improved/streamlined many processes</a:t>
            </a:r>
          </a:p>
          <a:p>
            <a:pPr marL="285750" indent="-285750">
              <a:buFont typeface="Arial" panose="020B0604020202020204" pitchFamily="34" charset="0"/>
              <a:buChar char="•"/>
            </a:pPr>
            <a:r>
              <a:rPr lang="en-US" b="1" dirty="0">
                <a:solidFill>
                  <a:schemeClr val="accent2">
                    <a:lumMod val="50000"/>
                  </a:schemeClr>
                </a:solidFill>
              </a:rPr>
              <a:t>Updates to all Administrative, Zoning and Parks &amp; Road Services position descriptions </a:t>
            </a:r>
          </a:p>
        </p:txBody>
      </p:sp>
    </p:spTree>
    <p:extLst>
      <p:ext uri="{BB962C8B-B14F-4D97-AF65-F5344CB8AC3E}">
        <p14:creationId xmlns:p14="http://schemas.microsoft.com/office/powerpoint/2010/main" val="3422065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AA5F-B803-4293-8A0E-2B1A5DF82821}"/>
              </a:ext>
            </a:extLst>
          </p:cNvPr>
          <p:cNvSpPr>
            <a:spLocks noGrp="1"/>
          </p:cNvSpPr>
          <p:nvPr>
            <p:ph type="title"/>
          </p:nvPr>
        </p:nvSpPr>
        <p:spPr/>
        <p:txBody>
          <a:bodyPr/>
          <a:lstStyle/>
          <a:p>
            <a:r>
              <a:rPr lang="en-US" b="1" dirty="0">
                <a:solidFill>
                  <a:schemeClr val="accent2">
                    <a:lumMod val="50000"/>
                  </a:schemeClr>
                </a:solidFill>
              </a:rPr>
              <a:t>COVID-19 Pandemic Response</a:t>
            </a:r>
            <a:endParaRPr lang="en-US" dirty="0"/>
          </a:p>
        </p:txBody>
      </p:sp>
      <p:sp>
        <p:nvSpPr>
          <p:cNvPr id="3" name="Content Placeholder 2">
            <a:extLst>
              <a:ext uri="{FF2B5EF4-FFF2-40B4-BE49-F238E27FC236}">
                <a16:creationId xmlns:a16="http://schemas.microsoft.com/office/drawing/2014/main" id="{6365C97A-6954-40C9-9681-B9F48C90CE96}"/>
              </a:ext>
            </a:extLst>
          </p:cNvPr>
          <p:cNvSpPr>
            <a:spLocks noGrp="1"/>
          </p:cNvSpPr>
          <p:nvPr>
            <p:ph idx="1"/>
          </p:nvPr>
        </p:nvSpPr>
        <p:spPr>
          <a:xfrm>
            <a:off x="677334" y="1639890"/>
            <a:ext cx="8834966" cy="4786310"/>
          </a:xfrm>
        </p:spPr>
        <p:txBody>
          <a:bodyPr>
            <a:normAutofit/>
          </a:bodyPr>
          <a:lstStyle/>
          <a:p>
            <a:pPr marL="285750" indent="-285750">
              <a:buFont typeface="Arial" panose="020B0604020202020204" pitchFamily="34" charset="0"/>
              <a:buChar char="•"/>
            </a:pPr>
            <a:r>
              <a:rPr lang="en-US" b="1" dirty="0">
                <a:solidFill>
                  <a:schemeClr val="accent2">
                    <a:lumMod val="50000"/>
                  </a:schemeClr>
                </a:solidFill>
              </a:rPr>
              <a:t>Administration and Zoning Offices are able to work fully remote if needed</a:t>
            </a:r>
          </a:p>
          <a:p>
            <a:pPr marL="285750" indent="-285750">
              <a:buFont typeface="Arial" panose="020B0604020202020204" pitchFamily="34" charset="0"/>
              <a:buChar char="•"/>
            </a:pPr>
            <a:r>
              <a:rPr lang="en-US" b="1" dirty="0">
                <a:solidFill>
                  <a:schemeClr val="accent2">
                    <a:lumMod val="50000"/>
                  </a:schemeClr>
                </a:solidFill>
              </a:rPr>
              <a:t>Improved technology for all offices</a:t>
            </a:r>
          </a:p>
          <a:p>
            <a:pPr marL="285750" indent="-285750">
              <a:buFont typeface="Arial" panose="020B0604020202020204" pitchFamily="34" charset="0"/>
              <a:buChar char="•"/>
            </a:pPr>
            <a:r>
              <a:rPr lang="en-US" b="1" dirty="0">
                <a:solidFill>
                  <a:schemeClr val="accent2">
                    <a:lumMod val="50000"/>
                  </a:schemeClr>
                </a:solidFill>
              </a:rPr>
              <a:t>Continued live streaming of Board meetings</a:t>
            </a:r>
          </a:p>
          <a:p>
            <a:pPr marL="285750" indent="-285750">
              <a:buFont typeface="Arial" panose="020B0604020202020204" pitchFamily="34" charset="0"/>
              <a:buChar char="•"/>
            </a:pPr>
            <a:r>
              <a:rPr lang="en-US" b="1" dirty="0">
                <a:solidFill>
                  <a:schemeClr val="accent2">
                    <a:lumMod val="50000"/>
                  </a:schemeClr>
                </a:solidFill>
              </a:rPr>
              <a:t>Regular interaction and information sharing with Central Ohio public entities on best practices, strategies and pitfalls</a:t>
            </a:r>
          </a:p>
          <a:p>
            <a:pPr marL="285750" indent="-285750">
              <a:buFont typeface="Arial" panose="020B0604020202020204" pitchFamily="34" charset="0"/>
              <a:buChar char="•"/>
            </a:pPr>
            <a:r>
              <a:rPr lang="en-US" b="1" dirty="0">
                <a:solidFill>
                  <a:schemeClr val="accent2">
                    <a:lumMod val="50000"/>
                  </a:schemeClr>
                </a:solidFill>
              </a:rPr>
              <a:t>Operations are fully functioning, with no decrease in service, while providing enhanced health and safety practices for the public and staff during COVID and beyond</a:t>
            </a:r>
          </a:p>
          <a:p>
            <a:pPr marL="285750" indent="-285750">
              <a:buFont typeface="Arial" panose="020B0604020202020204" pitchFamily="34" charset="0"/>
              <a:buChar char="•"/>
            </a:pPr>
            <a:r>
              <a:rPr lang="en-US" b="1" dirty="0">
                <a:solidFill>
                  <a:schemeClr val="accent2">
                    <a:lumMod val="50000"/>
                  </a:schemeClr>
                </a:solidFill>
              </a:rPr>
              <a:t>Practices and communications improvements have resulted in low to no impact on services from COVID related absences</a:t>
            </a:r>
          </a:p>
        </p:txBody>
      </p:sp>
    </p:spTree>
    <p:extLst>
      <p:ext uri="{BB962C8B-B14F-4D97-AF65-F5344CB8AC3E}">
        <p14:creationId xmlns:p14="http://schemas.microsoft.com/office/powerpoint/2010/main" val="1645437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AA5F-B803-4293-8A0E-2B1A5DF82821}"/>
              </a:ext>
            </a:extLst>
          </p:cNvPr>
          <p:cNvSpPr>
            <a:spLocks noGrp="1"/>
          </p:cNvSpPr>
          <p:nvPr>
            <p:ph type="title"/>
          </p:nvPr>
        </p:nvSpPr>
        <p:spPr/>
        <p:txBody>
          <a:bodyPr/>
          <a:lstStyle/>
          <a:p>
            <a:r>
              <a:rPr lang="en-US" b="1" dirty="0">
                <a:solidFill>
                  <a:schemeClr val="accent2">
                    <a:lumMod val="50000"/>
                  </a:schemeClr>
                </a:solidFill>
              </a:rPr>
              <a:t>Administrative Offices</a:t>
            </a:r>
            <a:endParaRPr lang="en-US" dirty="0"/>
          </a:p>
        </p:txBody>
      </p:sp>
      <p:sp>
        <p:nvSpPr>
          <p:cNvPr id="3" name="Content Placeholder 2">
            <a:extLst>
              <a:ext uri="{FF2B5EF4-FFF2-40B4-BE49-F238E27FC236}">
                <a16:creationId xmlns:a16="http://schemas.microsoft.com/office/drawing/2014/main" id="{6365C97A-6954-40C9-9681-B9F48C90CE96}"/>
              </a:ext>
            </a:extLst>
          </p:cNvPr>
          <p:cNvSpPr>
            <a:spLocks noGrp="1"/>
          </p:cNvSpPr>
          <p:nvPr>
            <p:ph idx="1"/>
          </p:nvPr>
        </p:nvSpPr>
        <p:spPr>
          <a:xfrm>
            <a:off x="677334" y="1930400"/>
            <a:ext cx="8136466" cy="4164010"/>
          </a:xfrm>
        </p:spPr>
        <p:txBody>
          <a:bodyPr>
            <a:normAutofit/>
          </a:bodyPr>
          <a:lstStyle/>
          <a:p>
            <a:r>
              <a:rPr lang="en-US" b="1" dirty="0">
                <a:solidFill>
                  <a:schemeClr val="accent2">
                    <a:lumMod val="50000"/>
                  </a:schemeClr>
                </a:solidFill>
              </a:rPr>
              <a:t>Fully operational in modular office units</a:t>
            </a:r>
          </a:p>
          <a:p>
            <a:r>
              <a:rPr lang="en-US" b="1" dirty="0">
                <a:solidFill>
                  <a:schemeClr val="accent2">
                    <a:lumMod val="50000"/>
                  </a:schemeClr>
                </a:solidFill>
              </a:rPr>
              <a:t>Continuing to streamline processes and enhance services in preparation for move to new facility</a:t>
            </a:r>
          </a:p>
          <a:p>
            <a:r>
              <a:rPr lang="en-US" b="1" dirty="0">
                <a:solidFill>
                  <a:schemeClr val="accent2">
                    <a:lumMod val="50000"/>
                  </a:schemeClr>
                </a:solidFill>
              </a:rPr>
              <a:t>New Administrative Offices and Township Hall plans in place</a:t>
            </a:r>
          </a:p>
          <a:p>
            <a:pPr lvl="1"/>
            <a:r>
              <a:rPr lang="en-US" b="1" dirty="0">
                <a:solidFill>
                  <a:schemeClr val="accent2">
                    <a:lumMod val="50000"/>
                  </a:schemeClr>
                </a:solidFill>
              </a:rPr>
              <a:t>Groundbreaking Ceremony – January 12</a:t>
            </a:r>
            <a:r>
              <a:rPr lang="en-US" b="1" baseline="30000" dirty="0">
                <a:solidFill>
                  <a:schemeClr val="accent2">
                    <a:lumMod val="50000"/>
                  </a:schemeClr>
                </a:solidFill>
              </a:rPr>
              <a:t>th</a:t>
            </a:r>
            <a:endParaRPr lang="en-US" b="1" dirty="0">
              <a:solidFill>
                <a:schemeClr val="accent2">
                  <a:lumMod val="50000"/>
                </a:schemeClr>
              </a:solidFill>
            </a:endParaRPr>
          </a:p>
          <a:p>
            <a:pPr lvl="1"/>
            <a:r>
              <a:rPr lang="en-US" b="1" dirty="0">
                <a:solidFill>
                  <a:schemeClr val="accent2">
                    <a:lumMod val="50000"/>
                  </a:schemeClr>
                </a:solidFill>
              </a:rPr>
              <a:t>Estimated move in – October, 2022</a:t>
            </a:r>
            <a:endParaRPr lang="en-US" dirty="0"/>
          </a:p>
        </p:txBody>
      </p:sp>
    </p:spTree>
    <p:extLst>
      <p:ext uri="{BB962C8B-B14F-4D97-AF65-F5344CB8AC3E}">
        <p14:creationId xmlns:p14="http://schemas.microsoft.com/office/powerpoint/2010/main" val="2948205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2C5-AB98-4FD2-A98D-2C2B76CE7E63}"/>
              </a:ext>
            </a:extLst>
          </p:cNvPr>
          <p:cNvSpPr>
            <a:spLocks noGrp="1"/>
          </p:cNvSpPr>
          <p:nvPr>
            <p:ph type="title"/>
          </p:nvPr>
        </p:nvSpPr>
        <p:spPr>
          <a:xfrm>
            <a:off x="603443" y="126286"/>
            <a:ext cx="8596668" cy="1320800"/>
          </a:xfrm>
        </p:spPr>
        <p:txBody>
          <a:bodyPr/>
          <a:lstStyle/>
          <a:p>
            <a:r>
              <a:rPr lang="en-US" dirty="0"/>
              <a:t>Administration – The Four Pillars</a:t>
            </a:r>
          </a:p>
        </p:txBody>
      </p:sp>
      <p:sp>
        <p:nvSpPr>
          <p:cNvPr id="6" name="TextBox 5">
            <a:extLst>
              <a:ext uri="{FF2B5EF4-FFF2-40B4-BE49-F238E27FC236}">
                <a16:creationId xmlns:a16="http://schemas.microsoft.com/office/drawing/2014/main" id="{1C59FBDC-EC3C-4E78-AA4F-453371C5A623}"/>
              </a:ext>
            </a:extLst>
          </p:cNvPr>
          <p:cNvSpPr txBox="1"/>
          <p:nvPr/>
        </p:nvSpPr>
        <p:spPr>
          <a:xfrm>
            <a:off x="603443" y="773272"/>
            <a:ext cx="7912484" cy="5632311"/>
          </a:xfrm>
          <a:prstGeom prst="rect">
            <a:avLst/>
          </a:prstGeom>
          <a:noFill/>
        </p:spPr>
        <p:txBody>
          <a:bodyPr wrap="square" rtlCol="0">
            <a:spAutoFit/>
          </a:bodyPr>
          <a:lstStyle/>
          <a:p>
            <a:r>
              <a:rPr lang="en-US" b="1" u="sng" dirty="0"/>
              <a:t>Improved Services</a:t>
            </a:r>
          </a:p>
          <a:p>
            <a:r>
              <a:rPr lang="en-US" dirty="0"/>
              <a:t>	</a:t>
            </a:r>
            <a:r>
              <a:rPr lang="en-US" i="1" dirty="0"/>
              <a:t>Website Re-Design – on-line capabilities, information, communication</a:t>
            </a:r>
          </a:p>
          <a:p>
            <a:r>
              <a:rPr lang="en-US" i="1" dirty="0"/>
              <a:t>	Staffing improvements and training – </a:t>
            </a:r>
          </a:p>
          <a:p>
            <a:r>
              <a:rPr lang="en-US" i="1" dirty="0"/>
              <a:t>	On-line and no-contact Zoning application process </a:t>
            </a:r>
          </a:p>
          <a:p>
            <a:r>
              <a:rPr lang="en-US" i="1" dirty="0"/>
              <a:t>	Youth Cricket Fields</a:t>
            </a:r>
          </a:p>
          <a:p>
            <a:r>
              <a:rPr lang="en-US" i="1" dirty="0"/>
              <a:t>	Ice Skating Rink</a:t>
            </a:r>
          </a:p>
          <a:p>
            <a:endParaRPr lang="en-US" b="1" u="sng" dirty="0"/>
          </a:p>
          <a:p>
            <a:r>
              <a:rPr lang="en-US" b="1" u="sng" dirty="0"/>
              <a:t>Fiscal Responsibility</a:t>
            </a:r>
          </a:p>
          <a:p>
            <a:r>
              <a:rPr lang="en-US" dirty="0"/>
              <a:t>	Enhanced, improved and added services for efficiency</a:t>
            </a:r>
          </a:p>
          <a:p>
            <a:r>
              <a:rPr lang="en-US" dirty="0"/>
              <a:t>	Instituted Parks &amp; Roads and Zoning fleet management</a:t>
            </a:r>
          </a:p>
          <a:p>
            <a:r>
              <a:rPr lang="en-US" dirty="0"/>
              <a:t>	Revamped employee benefits programs for future savings</a:t>
            </a:r>
          </a:p>
          <a:p>
            <a:endParaRPr lang="en-US" dirty="0"/>
          </a:p>
          <a:p>
            <a:r>
              <a:rPr lang="en-US" b="1" u="sng" dirty="0"/>
              <a:t>Innovate and Improve</a:t>
            </a:r>
          </a:p>
          <a:p>
            <a:r>
              <a:rPr lang="en-US" dirty="0"/>
              <a:t>	Grant funding for trails and road improvements – Seldom Seen</a:t>
            </a:r>
          </a:p>
          <a:p>
            <a:r>
              <a:rPr lang="en-US" dirty="0"/>
              <a:t>	Major technology improvements and innovations for increased 	productivity and remote work</a:t>
            </a:r>
          </a:p>
          <a:p>
            <a:endParaRPr lang="en-US" dirty="0"/>
          </a:p>
          <a:p>
            <a:r>
              <a:rPr lang="en-US" b="1" u="sng" dirty="0"/>
              <a:t>Sustainability</a:t>
            </a:r>
          </a:p>
          <a:p>
            <a:r>
              <a:rPr lang="en-US" dirty="0"/>
              <a:t>	Planning &amp; Development – partnerships for future growth</a:t>
            </a:r>
          </a:p>
          <a:p>
            <a:r>
              <a:rPr lang="en-US" dirty="0"/>
              <a:t>	Township Admin Office planning to service future needs of community</a:t>
            </a:r>
          </a:p>
        </p:txBody>
      </p:sp>
    </p:spTree>
    <p:extLst>
      <p:ext uri="{BB962C8B-B14F-4D97-AF65-F5344CB8AC3E}">
        <p14:creationId xmlns:p14="http://schemas.microsoft.com/office/powerpoint/2010/main" val="204122400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2183</TotalTime>
  <Words>1100</Words>
  <Application>Microsoft Office PowerPoint</Application>
  <PresentationFormat>Widescreen</PresentationFormat>
  <Paragraphs>161</Paragraphs>
  <Slides>25</Slides>
  <Notes>10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Berlin Sans FB Demi</vt:lpstr>
      <vt:lpstr>Calibri</vt:lpstr>
      <vt:lpstr>Trebuchet MS</vt:lpstr>
      <vt:lpstr>Wingdings</vt:lpstr>
      <vt:lpstr>Wingdings 3</vt:lpstr>
      <vt:lpstr>Facet</vt:lpstr>
      <vt:lpstr>Acrobat Document</vt:lpstr>
      <vt:lpstr>2021 Year in Review</vt:lpstr>
      <vt:lpstr>The Four Pillars  In 2021, the “Four Pillars” are considered and included in more day to day operational processes, as well as being incorporated into larger projects. As services were reviewed, changed or added, the “Four Pillars” provided direction on where to make adjustments to ensure our commitment to them and to our community were met. </vt:lpstr>
      <vt:lpstr>Board of Trustee  TOWNSHIP ADMINISTRATION  </vt:lpstr>
      <vt:lpstr>PowerPoint Presentation</vt:lpstr>
      <vt:lpstr>Planning &amp; Development</vt:lpstr>
      <vt:lpstr>Township Staffing</vt:lpstr>
      <vt:lpstr>COVID-19 Pandemic Response</vt:lpstr>
      <vt:lpstr>Administrative Offices</vt:lpstr>
      <vt:lpstr>Administration – The Four Pillars</vt:lpstr>
      <vt:lpstr>PowerPoint Presentation</vt:lpstr>
      <vt:lpstr>Parks &amp; Road Services Michael Landon, Park Supervisor</vt:lpstr>
      <vt:lpstr>2021 Athletic Events</vt:lpstr>
      <vt:lpstr>Parks &amp; Road Services Joel James, Road Services Supervisor</vt:lpstr>
      <vt:lpstr>Parks &amp; Road Services 2021 Goals Andy Curmode, Parks &amp; Road Services Superintendent</vt:lpstr>
      <vt:lpstr>PowerPoint Presentation</vt:lpstr>
      <vt:lpstr>Zoning Permitting &amp; Payments</vt:lpstr>
      <vt:lpstr>Revenue </vt:lpstr>
      <vt:lpstr>Digitization</vt:lpstr>
      <vt:lpstr>Remote Pilot Certification &amp; Drone Program</vt:lpstr>
      <vt:lpstr>PowerPoint Presentation</vt:lpstr>
      <vt:lpstr>PowerPoint Presentation</vt:lpstr>
      <vt:lpstr>PowerPoint Presentation</vt:lpstr>
      <vt:lpstr>PowerPoint Presentation</vt:lpstr>
      <vt:lpstr>ZONING DEPARTMENT – 2022 GOALS</vt:lpstr>
      <vt:lpstr>NOW… ON TO A GREAT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Year in Review</dc:title>
  <dc:creator>Cathy Buehrer</dc:creator>
  <cp:lastModifiedBy>Cathy Buehrer</cp:lastModifiedBy>
  <cp:revision>46</cp:revision>
  <dcterms:created xsi:type="dcterms:W3CDTF">2021-01-13T14:58:15Z</dcterms:created>
  <dcterms:modified xsi:type="dcterms:W3CDTF">2022-01-18T21:57:44Z</dcterms:modified>
</cp:coreProperties>
</file>